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86" r:id="rId3"/>
    <p:sldId id="270" r:id="rId4"/>
    <p:sldId id="271" r:id="rId5"/>
    <p:sldId id="273" r:id="rId6"/>
    <p:sldId id="274" r:id="rId7"/>
    <p:sldId id="275" r:id="rId8"/>
    <p:sldId id="276" r:id="rId9"/>
    <p:sldId id="283" r:id="rId10"/>
    <p:sldId id="284" r:id="rId11"/>
    <p:sldId id="285" r:id="rId12"/>
    <p:sldId id="287" r:id="rId13"/>
    <p:sldId id="295" r:id="rId14"/>
    <p:sldId id="296" r:id="rId15"/>
    <p:sldId id="301" r:id="rId16"/>
    <p:sldId id="306" r:id="rId17"/>
    <p:sldId id="289" r:id="rId18"/>
    <p:sldId id="278" r:id="rId19"/>
    <p:sldId id="279" r:id="rId20"/>
    <p:sldId id="290" r:id="rId21"/>
    <p:sldId id="292" r:id="rId22"/>
    <p:sldId id="293" r:id="rId23"/>
    <p:sldId id="311" r:id="rId24"/>
    <p:sldId id="312" r:id="rId25"/>
    <p:sldId id="316" r:id="rId26"/>
    <p:sldId id="297" r:id="rId27"/>
    <p:sldId id="298" r:id="rId28"/>
    <p:sldId id="300" r:id="rId29"/>
    <p:sldId id="299" r:id="rId30"/>
    <p:sldId id="302" r:id="rId31"/>
    <p:sldId id="313" r:id="rId32"/>
    <p:sldId id="314" r:id="rId33"/>
    <p:sldId id="330" r:id="rId34"/>
    <p:sldId id="331" r:id="rId35"/>
    <p:sldId id="326" r:id="rId36"/>
    <p:sldId id="332" r:id="rId37"/>
    <p:sldId id="327" r:id="rId38"/>
    <p:sldId id="328" r:id="rId39"/>
    <p:sldId id="329" r:id="rId40"/>
    <p:sldId id="315" r:id="rId41"/>
    <p:sldId id="294" r:id="rId42"/>
    <p:sldId id="304" r:id="rId43"/>
    <p:sldId id="317" r:id="rId44"/>
    <p:sldId id="260" r:id="rId45"/>
    <p:sldId id="261" r:id="rId46"/>
    <p:sldId id="258" r:id="rId47"/>
    <p:sldId id="303" r:id="rId48"/>
    <p:sldId id="307" r:id="rId49"/>
    <p:sldId id="323" r:id="rId50"/>
    <p:sldId id="324" r:id="rId51"/>
    <p:sldId id="325" r:id="rId52"/>
    <p:sldId id="318" r:id="rId53"/>
    <p:sldId id="322" r:id="rId54"/>
    <p:sldId id="319" r:id="rId55"/>
    <p:sldId id="321" r:id="rId56"/>
    <p:sldId id="280" r:id="rId57"/>
    <p:sldId id="257" r:id="rId58"/>
    <p:sldId id="305" r:id="rId59"/>
    <p:sldId id="291" r:id="rId60"/>
    <p:sldId id="339" r:id="rId61"/>
    <p:sldId id="272" r:id="rId62"/>
    <p:sldId id="340" r:id="rId63"/>
    <p:sldId id="337" r:id="rId64"/>
    <p:sldId id="338" r:id="rId65"/>
    <p:sldId id="336" r:id="rId66"/>
    <p:sldId id="334" r:id="rId67"/>
    <p:sldId id="333" r:id="rId68"/>
    <p:sldId id="335" r:id="rId69"/>
    <p:sldId id="268" r:id="rId70"/>
    <p:sldId id="269" r:id="rId71"/>
    <p:sldId id="267" r:id="rId72"/>
    <p:sldId id="262" r:id="rId73"/>
    <p:sldId id="263" r:id="rId74"/>
    <p:sldId id="266" r:id="rId75"/>
    <p:sldId id="264" r:id="rId76"/>
    <p:sldId id="265" r:id="rId77"/>
    <p:sldId id="308" r:id="rId78"/>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7" autoAdjust="0"/>
    <p:restoredTop sz="88770" autoAdjust="0"/>
  </p:normalViewPr>
  <p:slideViewPr>
    <p:cSldViewPr snapToGrid="0">
      <p:cViewPr varScale="1">
        <p:scale>
          <a:sx n="66" d="100"/>
          <a:sy n="66"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1B075-A7FC-4898-80CC-1AFA887CC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7110B-160B-4828-A8A4-FFCA57ADF203}">
      <dgm:prSet/>
      <dgm:spPr/>
      <dgm:t>
        <a:bodyPr/>
        <a:lstStyle/>
        <a:p>
          <a:r>
            <a:rPr lang="es-US" b="1"/>
            <a:t>Supervised Learning (Aprendizaje Supervisado)</a:t>
          </a:r>
          <a:endParaRPr lang="en-US"/>
        </a:p>
      </dgm:t>
    </dgm:pt>
    <dgm:pt modelId="{4D901CD5-D648-4269-832C-D6D8ADCB1874}" type="parTrans" cxnId="{A5A6A6A9-218E-418B-8793-0C396FBD7051}">
      <dgm:prSet/>
      <dgm:spPr/>
      <dgm:t>
        <a:bodyPr/>
        <a:lstStyle/>
        <a:p>
          <a:endParaRPr lang="en-US"/>
        </a:p>
      </dgm:t>
    </dgm:pt>
    <dgm:pt modelId="{FAC8B56D-932C-4EAA-9CB7-DDDF5E221557}" type="sibTrans" cxnId="{A5A6A6A9-218E-418B-8793-0C396FBD7051}">
      <dgm:prSet/>
      <dgm:spPr/>
      <dgm:t>
        <a:bodyPr/>
        <a:lstStyle/>
        <a:p>
          <a:endParaRPr lang="en-US"/>
        </a:p>
      </dgm:t>
    </dgm:pt>
    <dgm:pt modelId="{B0D64615-29D3-4AAC-82DB-01D543EF3C61}">
      <dgm:prSet/>
      <dgm:spPr/>
      <dgm:t>
        <a:bodyPr/>
        <a:lstStyle/>
        <a:p>
          <a:r>
            <a:rPr lang="es-US"/>
            <a:t>Hace que la máquina aprenda de manera explícita.</a:t>
          </a:r>
          <a:endParaRPr lang="en-US"/>
        </a:p>
      </dgm:t>
    </dgm:pt>
    <dgm:pt modelId="{1B8E188E-5979-4D74-9840-3604B1C34AE7}" type="parTrans" cxnId="{42626A40-F449-4C31-8A92-E4C744036166}">
      <dgm:prSet/>
      <dgm:spPr/>
      <dgm:t>
        <a:bodyPr/>
        <a:lstStyle/>
        <a:p>
          <a:endParaRPr lang="en-US"/>
        </a:p>
      </dgm:t>
    </dgm:pt>
    <dgm:pt modelId="{591B2B31-03E7-4A73-BA21-784FE041BD79}" type="sibTrans" cxnId="{42626A40-F449-4C31-8A92-E4C744036166}">
      <dgm:prSet/>
      <dgm:spPr/>
      <dgm:t>
        <a:bodyPr/>
        <a:lstStyle/>
        <a:p>
          <a:endParaRPr lang="en-US"/>
        </a:p>
      </dgm:t>
    </dgm:pt>
    <dgm:pt modelId="{77B5EEA8-7E08-424E-8B02-33ADF96D2791}">
      <dgm:prSet/>
      <dgm:spPr/>
      <dgm:t>
        <a:bodyPr/>
        <a:lstStyle/>
        <a:p>
          <a:r>
            <a:rPr lang="es-US"/>
            <a:t>Se proporciona datos con salidas claramente definidas.</a:t>
          </a:r>
          <a:endParaRPr lang="en-US"/>
        </a:p>
      </dgm:t>
    </dgm:pt>
    <dgm:pt modelId="{099B9235-50F7-44AE-BCEF-593AA393AEBE}" type="parTrans" cxnId="{0C43CD0C-0250-4DAD-B9C8-7FD44C190E3C}">
      <dgm:prSet/>
      <dgm:spPr/>
      <dgm:t>
        <a:bodyPr/>
        <a:lstStyle/>
        <a:p>
          <a:endParaRPr lang="en-US"/>
        </a:p>
      </dgm:t>
    </dgm:pt>
    <dgm:pt modelId="{4144C0DB-6285-47AF-8A61-6B7830A99A13}" type="sibTrans" cxnId="{0C43CD0C-0250-4DAD-B9C8-7FD44C190E3C}">
      <dgm:prSet/>
      <dgm:spPr/>
      <dgm:t>
        <a:bodyPr/>
        <a:lstStyle/>
        <a:p>
          <a:endParaRPr lang="en-US"/>
        </a:p>
      </dgm:t>
    </dgm:pt>
    <dgm:pt modelId="{1DF52E35-507E-4067-AB38-61C3767E5F56}">
      <dgm:prSet/>
      <dgm:spPr/>
      <dgm:t>
        <a:bodyPr/>
        <a:lstStyle/>
        <a:p>
          <a:r>
            <a:rPr lang="es-US"/>
            <a:t>Se da retroalimentación directa.</a:t>
          </a:r>
          <a:endParaRPr lang="en-US"/>
        </a:p>
      </dgm:t>
    </dgm:pt>
    <dgm:pt modelId="{4568BAA1-2748-4334-BCD5-74F7DE5D0FA3}" type="parTrans" cxnId="{E48D78DF-6638-46EC-83EA-F16253835ADB}">
      <dgm:prSet/>
      <dgm:spPr/>
      <dgm:t>
        <a:bodyPr/>
        <a:lstStyle/>
        <a:p>
          <a:endParaRPr lang="en-US"/>
        </a:p>
      </dgm:t>
    </dgm:pt>
    <dgm:pt modelId="{95361B26-1C95-48EA-A235-C07D5418D47C}" type="sibTrans" cxnId="{E48D78DF-6638-46EC-83EA-F16253835ADB}">
      <dgm:prSet/>
      <dgm:spPr/>
      <dgm:t>
        <a:bodyPr/>
        <a:lstStyle/>
        <a:p>
          <a:endParaRPr lang="en-US"/>
        </a:p>
      </dgm:t>
    </dgm:pt>
    <dgm:pt modelId="{CBC329DD-8395-4429-875C-21E3B6472F4D}">
      <dgm:prSet/>
      <dgm:spPr/>
      <dgm:t>
        <a:bodyPr/>
        <a:lstStyle/>
        <a:p>
          <a:r>
            <a:rPr lang="es-US"/>
            <a:t>Predice resultados o el futuro.</a:t>
          </a:r>
          <a:endParaRPr lang="en-US"/>
        </a:p>
      </dgm:t>
    </dgm:pt>
    <dgm:pt modelId="{418CEB53-C1AE-4259-A728-492E2B603C80}" type="parTrans" cxnId="{91934168-E1BF-4C27-8B1E-DA05234F9085}">
      <dgm:prSet/>
      <dgm:spPr/>
      <dgm:t>
        <a:bodyPr/>
        <a:lstStyle/>
        <a:p>
          <a:endParaRPr lang="en-US"/>
        </a:p>
      </dgm:t>
    </dgm:pt>
    <dgm:pt modelId="{2D9EE7BA-4324-496C-9798-1184BA0C9F01}" type="sibTrans" cxnId="{91934168-E1BF-4C27-8B1E-DA05234F9085}">
      <dgm:prSet/>
      <dgm:spPr/>
      <dgm:t>
        <a:bodyPr/>
        <a:lstStyle/>
        <a:p>
          <a:endParaRPr lang="en-US"/>
        </a:p>
      </dgm:t>
    </dgm:pt>
    <dgm:pt modelId="{B9F8F11F-F37E-402C-A80D-5BBB0E691A2A}">
      <dgm:prSet/>
      <dgm:spPr/>
      <dgm:t>
        <a:bodyPr/>
        <a:lstStyle/>
        <a:p>
          <a:r>
            <a:rPr lang="es-US"/>
            <a:t>Resuelve problemas de clasificación y regresión.</a:t>
          </a:r>
          <a:endParaRPr lang="en-US"/>
        </a:p>
      </dgm:t>
    </dgm:pt>
    <dgm:pt modelId="{20359F90-C3C7-4C65-896F-A39FD38B8E36}" type="parTrans" cxnId="{4B5DDA6B-0D7E-4B4B-B24B-2C6255EB38AF}">
      <dgm:prSet/>
      <dgm:spPr/>
      <dgm:t>
        <a:bodyPr/>
        <a:lstStyle/>
        <a:p>
          <a:endParaRPr lang="en-US"/>
        </a:p>
      </dgm:t>
    </dgm:pt>
    <dgm:pt modelId="{169334E5-2858-4918-ACA5-45212FF4A8BA}" type="sibTrans" cxnId="{4B5DDA6B-0D7E-4B4B-B24B-2C6255EB38AF}">
      <dgm:prSet/>
      <dgm:spPr/>
      <dgm:t>
        <a:bodyPr/>
        <a:lstStyle/>
        <a:p>
          <a:endParaRPr lang="en-US"/>
        </a:p>
      </dgm:t>
    </dgm:pt>
    <dgm:pt modelId="{B79BCA8E-A4AC-4403-9896-FB810FB1EC09}">
      <dgm:prSet/>
      <dgm:spPr/>
      <dgm:t>
        <a:bodyPr/>
        <a:lstStyle/>
        <a:p>
          <a:r>
            <a:rPr lang="es-US" b="1"/>
            <a:t>Unsupervised Learning (Aprendizaje No Supervisado)</a:t>
          </a:r>
          <a:endParaRPr lang="en-US"/>
        </a:p>
      </dgm:t>
    </dgm:pt>
    <dgm:pt modelId="{F8B964AF-E82E-4CDA-80AE-A222CCD9EF5F}" type="parTrans" cxnId="{35B414DC-4692-4B5D-ABBF-17D632102A56}">
      <dgm:prSet/>
      <dgm:spPr/>
      <dgm:t>
        <a:bodyPr/>
        <a:lstStyle/>
        <a:p>
          <a:endParaRPr lang="en-US"/>
        </a:p>
      </dgm:t>
    </dgm:pt>
    <dgm:pt modelId="{DA86F0A7-1F72-4232-A4A4-83B11CE62C53}" type="sibTrans" cxnId="{35B414DC-4692-4B5D-ABBF-17D632102A56}">
      <dgm:prSet/>
      <dgm:spPr/>
      <dgm:t>
        <a:bodyPr/>
        <a:lstStyle/>
        <a:p>
          <a:endParaRPr lang="en-US"/>
        </a:p>
      </dgm:t>
    </dgm:pt>
    <dgm:pt modelId="{9F5D3D3A-2284-4111-BB5C-48F4870120E9}">
      <dgm:prSet/>
      <dgm:spPr/>
      <dgm:t>
        <a:bodyPr/>
        <a:lstStyle/>
        <a:p>
          <a:r>
            <a:rPr lang="es-US"/>
            <a:t>La máquina entiende los datos (identifica patrones o estructuras).</a:t>
          </a:r>
          <a:endParaRPr lang="en-US"/>
        </a:p>
      </dgm:t>
    </dgm:pt>
    <dgm:pt modelId="{7AD5F6AB-85E7-4591-94E8-086263CCFA7F}" type="parTrans" cxnId="{312A4191-0075-4F8E-88C2-C406B3980FD2}">
      <dgm:prSet/>
      <dgm:spPr/>
      <dgm:t>
        <a:bodyPr/>
        <a:lstStyle/>
        <a:p>
          <a:endParaRPr lang="en-US"/>
        </a:p>
      </dgm:t>
    </dgm:pt>
    <dgm:pt modelId="{4B768956-BFC2-4E93-89A3-DC652B34FAF5}" type="sibTrans" cxnId="{312A4191-0075-4F8E-88C2-C406B3980FD2}">
      <dgm:prSet/>
      <dgm:spPr/>
      <dgm:t>
        <a:bodyPr/>
        <a:lstStyle/>
        <a:p>
          <a:endParaRPr lang="en-US"/>
        </a:p>
      </dgm:t>
    </dgm:pt>
    <dgm:pt modelId="{225B6D61-1700-4572-BE13-722DDA797A73}">
      <dgm:prSet/>
      <dgm:spPr/>
      <dgm:t>
        <a:bodyPr/>
        <a:lstStyle/>
        <a:p>
          <a:r>
            <a:rPr lang="es-US"/>
            <a:t>La evaluación es cualitativa o indirecta.</a:t>
          </a:r>
          <a:endParaRPr lang="en-US"/>
        </a:p>
      </dgm:t>
    </dgm:pt>
    <dgm:pt modelId="{33531E46-E2AA-4D0C-AB81-6D0D738BCB0E}" type="parTrans" cxnId="{00DA3D78-03CB-4A44-ACCA-F9C34BAF9E04}">
      <dgm:prSet/>
      <dgm:spPr/>
      <dgm:t>
        <a:bodyPr/>
        <a:lstStyle/>
        <a:p>
          <a:endParaRPr lang="en-US"/>
        </a:p>
      </dgm:t>
    </dgm:pt>
    <dgm:pt modelId="{D45BC3F3-EFAF-4B74-B3D7-32AA0BB40A6A}" type="sibTrans" cxnId="{00DA3D78-03CB-4A44-ACCA-F9C34BAF9E04}">
      <dgm:prSet/>
      <dgm:spPr/>
      <dgm:t>
        <a:bodyPr/>
        <a:lstStyle/>
        <a:p>
          <a:endParaRPr lang="en-US"/>
        </a:p>
      </dgm:t>
    </dgm:pt>
    <dgm:pt modelId="{FFA73677-9C69-4EF8-98C7-7E04890FDE24}">
      <dgm:prSet/>
      <dgm:spPr/>
      <dgm:t>
        <a:bodyPr/>
        <a:lstStyle/>
        <a:p>
          <a:r>
            <a:rPr lang="es-US"/>
            <a:t>No predice ni encuentra algo específico.</a:t>
          </a:r>
          <a:endParaRPr lang="en-US"/>
        </a:p>
      </dgm:t>
    </dgm:pt>
    <dgm:pt modelId="{DB0E44AF-9826-41E2-B845-5B32D6AB10A8}" type="parTrans" cxnId="{49B1FC22-BDF1-4564-A77D-27108BF48AA3}">
      <dgm:prSet/>
      <dgm:spPr/>
      <dgm:t>
        <a:bodyPr/>
        <a:lstStyle/>
        <a:p>
          <a:endParaRPr lang="en-US"/>
        </a:p>
      </dgm:t>
    </dgm:pt>
    <dgm:pt modelId="{82867A6C-6B87-42A2-BC49-CEE94354DDD5}" type="sibTrans" cxnId="{49B1FC22-BDF1-4564-A77D-27108BF48AA3}">
      <dgm:prSet/>
      <dgm:spPr/>
      <dgm:t>
        <a:bodyPr/>
        <a:lstStyle/>
        <a:p>
          <a:endParaRPr lang="en-US"/>
        </a:p>
      </dgm:t>
    </dgm:pt>
    <dgm:pt modelId="{8BCF3D73-FBCC-43C5-82DB-7760F41359C3}">
      <dgm:prSet/>
      <dgm:spPr/>
      <dgm:t>
        <a:bodyPr/>
        <a:lstStyle/>
        <a:p>
          <a:r>
            <a:rPr lang="es-US" b="1"/>
            <a:t>Reinforcement Learning (Aprendizaje por Refuerzo)</a:t>
          </a:r>
          <a:endParaRPr lang="en-US"/>
        </a:p>
      </dgm:t>
    </dgm:pt>
    <dgm:pt modelId="{C835E316-A985-42BD-88E9-175D88911043}" type="parTrans" cxnId="{AAF8360E-6BC6-49BE-B2E3-3FF71EA612A6}">
      <dgm:prSet/>
      <dgm:spPr/>
      <dgm:t>
        <a:bodyPr/>
        <a:lstStyle/>
        <a:p>
          <a:endParaRPr lang="en-US"/>
        </a:p>
      </dgm:t>
    </dgm:pt>
    <dgm:pt modelId="{E11FD21D-74E6-4A25-A90D-21FB9F46B5FE}" type="sibTrans" cxnId="{AAF8360E-6BC6-49BE-B2E3-3FF71EA612A6}">
      <dgm:prSet/>
      <dgm:spPr/>
      <dgm:t>
        <a:bodyPr/>
        <a:lstStyle/>
        <a:p>
          <a:endParaRPr lang="en-US"/>
        </a:p>
      </dgm:t>
    </dgm:pt>
    <dgm:pt modelId="{2BEF5A56-CC54-4DB2-9890-27C0C39B0687}">
      <dgm:prSet/>
      <dgm:spPr/>
      <dgm:t>
        <a:bodyPr/>
        <a:lstStyle/>
        <a:p>
          <a:r>
            <a:rPr lang="es-US"/>
            <a:t>Un enfoque hacia la inteligencia artificial.</a:t>
          </a:r>
          <a:endParaRPr lang="en-US"/>
        </a:p>
      </dgm:t>
    </dgm:pt>
    <dgm:pt modelId="{490E5AF5-A33F-4098-ADD6-22C97CBF0C2E}" type="parTrans" cxnId="{DFC10394-860B-4600-85A3-A9806F6909BF}">
      <dgm:prSet/>
      <dgm:spPr/>
      <dgm:t>
        <a:bodyPr/>
        <a:lstStyle/>
        <a:p>
          <a:endParaRPr lang="en-US"/>
        </a:p>
      </dgm:t>
    </dgm:pt>
    <dgm:pt modelId="{37CFB36D-897F-43C0-9846-76226FD5C179}" type="sibTrans" cxnId="{DFC10394-860B-4600-85A3-A9806F6909BF}">
      <dgm:prSet/>
      <dgm:spPr/>
      <dgm:t>
        <a:bodyPr/>
        <a:lstStyle/>
        <a:p>
          <a:endParaRPr lang="en-US"/>
        </a:p>
      </dgm:t>
    </dgm:pt>
    <dgm:pt modelId="{2E9B4FA3-0921-4FF7-A2A7-3B7D90CAA6BB}">
      <dgm:prSet/>
      <dgm:spPr/>
      <dgm:t>
        <a:bodyPr/>
        <a:lstStyle/>
        <a:p>
          <a:r>
            <a:rPr lang="es-US"/>
            <a:t>Aprendizaje basado en recompensas.</a:t>
          </a:r>
          <a:endParaRPr lang="en-US"/>
        </a:p>
      </dgm:t>
    </dgm:pt>
    <dgm:pt modelId="{871D27D2-70E2-4386-9549-64F471BF9FB3}" type="parTrans" cxnId="{8899CA54-9D20-4324-8EFB-3A19EA7A7676}">
      <dgm:prSet/>
      <dgm:spPr/>
      <dgm:t>
        <a:bodyPr/>
        <a:lstStyle/>
        <a:p>
          <a:endParaRPr lang="en-US"/>
        </a:p>
      </dgm:t>
    </dgm:pt>
    <dgm:pt modelId="{E7B13D94-295C-4B39-ABEB-FB73D19A1128}" type="sibTrans" cxnId="{8899CA54-9D20-4324-8EFB-3A19EA7A7676}">
      <dgm:prSet/>
      <dgm:spPr/>
      <dgm:t>
        <a:bodyPr/>
        <a:lstStyle/>
        <a:p>
          <a:endParaRPr lang="en-US"/>
        </a:p>
      </dgm:t>
    </dgm:pt>
    <dgm:pt modelId="{75962C89-C5C0-46BD-8BD6-7665EA5AA3A6}">
      <dgm:prSet/>
      <dgm:spPr/>
      <dgm:t>
        <a:bodyPr/>
        <a:lstStyle/>
        <a:p>
          <a:r>
            <a:rPr lang="es-US"/>
            <a:t>Aprende a partir de refuerzos positivos y negativos.</a:t>
          </a:r>
          <a:endParaRPr lang="en-US"/>
        </a:p>
      </dgm:t>
    </dgm:pt>
    <dgm:pt modelId="{81E42F34-FB12-4C4A-8F08-A7918BEFE346}" type="parTrans" cxnId="{4523D60B-FA75-4DE0-A817-8F3AC16FF65D}">
      <dgm:prSet/>
      <dgm:spPr/>
      <dgm:t>
        <a:bodyPr/>
        <a:lstStyle/>
        <a:p>
          <a:endParaRPr lang="en-US"/>
        </a:p>
      </dgm:t>
    </dgm:pt>
    <dgm:pt modelId="{30E9936F-4DFE-4B3E-A4D2-06043860C234}" type="sibTrans" cxnId="{4523D60B-FA75-4DE0-A817-8F3AC16FF65D}">
      <dgm:prSet/>
      <dgm:spPr/>
      <dgm:t>
        <a:bodyPr/>
        <a:lstStyle/>
        <a:p>
          <a:endParaRPr lang="en-US"/>
        </a:p>
      </dgm:t>
    </dgm:pt>
    <dgm:pt modelId="{339F345E-50EA-4135-9B8B-F97A453FD63C}">
      <dgm:prSet/>
      <dgm:spPr/>
      <dgm:t>
        <a:bodyPr/>
        <a:lstStyle/>
        <a:p>
          <a:r>
            <a:rPr lang="es-US"/>
            <a:t>La máquina aprende cómo actuar en un entorno determinado.</a:t>
          </a:r>
          <a:endParaRPr lang="en-US"/>
        </a:p>
      </dgm:t>
    </dgm:pt>
    <dgm:pt modelId="{D59D726C-6EB5-4AA2-A68E-DA78B3E7D9F1}" type="parTrans" cxnId="{6C6F0986-E0A3-4688-8CCA-B0ACFC6BA77F}">
      <dgm:prSet/>
      <dgm:spPr/>
      <dgm:t>
        <a:bodyPr/>
        <a:lstStyle/>
        <a:p>
          <a:endParaRPr lang="en-US"/>
        </a:p>
      </dgm:t>
    </dgm:pt>
    <dgm:pt modelId="{60E48132-7696-4A13-988C-F998DB430EA9}" type="sibTrans" cxnId="{6C6F0986-E0A3-4688-8CCA-B0ACFC6BA77F}">
      <dgm:prSet/>
      <dgm:spPr/>
      <dgm:t>
        <a:bodyPr/>
        <a:lstStyle/>
        <a:p>
          <a:endParaRPr lang="en-US"/>
        </a:p>
      </dgm:t>
    </dgm:pt>
    <dgm:pt modelId="{3F57511D-705A-45A6-847C-F67C483A8794}">
      <dgm:prSet/>
      <dgm:spPr/>
      <dgm:t>
        <a:bodyPr/>
        <a:lstStyle/>
        <a:p>
          <a:r>
            <a:rPr lang="es-US"/>
            <a:t>Maximiza las recompensas.</a:t>
          </a:r>
          <a:endParaRPr lang="en-US"/>
        </a:p>
      </dgm:t>
    </dgm:pt>
    <dgm:pt modelId="{8BF7205E-4777-4E4C-B0D2-48D73A1ACB15}" type="parTrans" cxnId="{4CFB23DD-19BD-45BD-81C9-1A87E18C8BE4}">
      <dgm:prSet/>
      <dgm:spPr/>
      <dgm:t>
        <a:bodyPr/>
        <a:lstStyle/>
        <a:p>
          <a:endParaRPr lang="en-US"/>
        </a:p>
      </dgm:t>
    </dgm:pt>
    <dgm:pt modelId="{5D30F73C-C6A5-4C6A-A336-A9B5E97F0E81}" type="sibTrans" cxnId="{4CFB23DD-19BD-45BD-81C9-1A87E18C8BE4}">
      <dgm:prSet/>
      <dgm:spPr/>
      <dgm:t>
        <a:bodyPr/>
        <a:lstStyle/>
        <a:p>
          <a:endParaRPr lang="en-US"/>
        </a:p>
      </dgm:t>
    </dgm:pt>
    <dgm:pt modelId="{9CD63DD9-B1D8-48C0-AA91-9B5BB859D24A}" type="pres">
      <dgm:prSet presAssocID="{DCC1B075-A7FC-4898-80CC-1AFA887CC7DB}" presName="linear" presStyleCnt="0">
        <dgm:presLayoutVars>
          <dgm:animLvl val="lvl"/>
          <dgm:resizeHandles val="exact"/>
        </dgm:presLayoutVars>
      </dgm:prSet>
      <dgm:spPr/>
    </dgm:pt>
    <dgm:pt modelId="{220D903D-27A1-4979-B8FA-F0AB7D3B1764}" type="pres">
      <dgm:prSet presAssocID="{38C7110B-160B-4828-A8A4-FFCA57ADF203}" presName="parentText" presStyleLbl="node1" presStyleIdx="0" presStyleCnt="3">
        <dgm:presLayoutVars>
          <dgm:chMax val="0"/>
          <dgm:bulletEnabled val="1"/>
        </dgm:presLayoutVars>
      </dgm:prSet>
      <dgm:spPr/>
    </dgm:pt>
    <dgm:pt modelId="{8A015E75-1C0D-46E9-9448-C1D5C3BD3E05}" type="pres">
      <dgm:prSet presAssocID="{38C7110B-160B-4828-A8A4-FFCA57ADF203}" presName="childText" presStyleLbl="revTx" presStyleIdx="0" presStyleCnt="3">
        <dgm:presLayoutVars>
          <dgm:bulletEnabled val="1"/>
        </dgm:presLayoutVars>
      </dgm:prSet>
      <dgm:spPr/>
    </dgm:pt>
    <dgm:pt modelId="{FF10DBC4-5580-4BDA-A74A-5E5BA06906D7}" type="pres">
      <dgm:prSet presAssocID="{B79BCA8E-A4AC-4403-9896-FB810FB1EC09}" presName="parentText" presStyleLbl="node1" presStyleIdx="1" presStyleCnt="3">
        <dgm:presLayoutVars>
          <dgm:chMax val="0"/>
          <dgm:bulletEnabled val="1"/>
        </dgm:presLayoutVars>
      </dgm:prSet>
      <dgm:spPr/>
    </dgm:pt>
    <dgm:pt modelId="{F4280831-57C3-407E-A7A7-EE068774E8D5}" type="pres">
      <dgm:prSet presAssocID="{B79BCA8E-A4AC-4403-9896-FB810FB1EC09}" presName="childText" presStyleLbl="revTx" presStyleIdx="1" presStyleCnt="3">
        <dgm:presLayoutVars>
          <dgm:bulletEnabled val="1"/>
        </dgm:presLayoutVars>
      </dgm:prSet>
      <dgm:spPr/>
    </dgm:pt>
    <dgm:pt modelId="{41434EC1-94A8-403F-BA71-0929711A488B}" type="pres">
      <dgm:prSet presAssocID="{8BCF3D73-FBCC-43C5-82DB-7760F41359C3}" presName="parentText" presStyleLbl="node1" presStyleIdx="2" presStyleCnt="3">
        <dgm:presLayoutVars>
          <dgm:chMax val="0"/>
          <dgm:bulletEnabled val="1"/>
        </dgm:presLayoutVars>
      </dgm:prSet>
      <dgm:spPr/>
    </dgm:pt>
    <dgm:pt modelId="{370047D1-252C-45C1-862B-5A212D7675E5}" type="pres">
      <dgm:prSet presAssocID="{8BCF3D73-FBCC-43C5-82DB-7760F41359C3}" presName="childText" presStyleLbl="revTx" presStyleIdx="2" presStyleCnt="3">
        <dgm:presLayoutVars>
          <dgm:bulletEnabled val="1"/>
        </dgm:presLayoutVars>
      </dgm:prSet>
      <dgm:spPr/>
    </dgm:pt>
  </dgm:ptLst>
  <dgm:cxnLst>
    <dgm:cxn modelId="{453E0107-87DF-4153-8130-1DE63C062D1A}" type="presOf" srcId="{CBC329DD-8395-4429-875C-21E3B6472F4D}" destId="{8A015E75-1C0D-46E9-9448-C1D5C3BD3E05}" srcOrd="0" destOrd="3" presId="urn:microsoft.com/office/officeart/2005/8/layout/vList2"/>
    <dgm:cxn modelId="{50B95009-F954-40CA-ACCA-BB62C5476578}" type="presOf" srcId="{225B6D61-1700-4572-BE13-722DDA797A73}" destId="{F4280831-57C3-407E-A7A7-EE068774E8D5}" srcOrd="0" destOrd="1" presId="urn:microsoft.com/office/officeart/2005/8/layout/vList2"/>
    <dgm:cxn modelId="{4523D60B-FA75-4DE0-A817-8F3AC16FF65D}" srcId="{8BCF3D73-FBCC-43C5-82DB-7760F41359C3}" destId="{75962C89-C5C0-46BD-8BD6-7665EA5AA3A6}" srcOrd="2" destOrd="0" parTransId="{81E42F34-FB12-4C4A-8F08-A7918BEFE346}" sibTransId="{30E9936F-4DFE-4B3E-A4D2-06043860C234}"/>
    <dgm:cxn modelId="{0C43CD0C-0250-4DAD-B9C8-7FD44C190E3C}" srcId="{38C7110B-160B-4828-A8A4-FFCA57ADF203}" destId="{77B5EEA8-7E08-424E-8B02-33ADF96D2791}" srcOrd="1" destOrd="0" parTransId="{099B9235-50F7-44AE-BCEF-593AA393AEBE}" sibTransId="{4144C0DB-6285-47AF-8A61-6B7830A99A13}"/>
    <dgm:cxn modelId="{AAF8360E-6BC6-49BE-B2E3-3FF71EA612A6}" srcId="{DCC1B075-A7FC-4898-80CC-1AFA887CC7DB}" destId="{8BCF3D73-FBCC-43C5-82DB-7760F41359C3}" srcOrd="2" destOrd="0" parTransId="{C835E316-A985-42BD-88E9-175D88911043}" sibTransId="{E11FD21D-74E6-4A25-A90D-21FB9F46B5FE}"/>
    <dgm:cxn modelId="{1E3D631F-3FBA-42DE-9304-7B9A27147A0E}" type="presOf" srcId="{77B5EEA8-7E08-424E-8B02-33ADF96D2791}" destId="{8A015E75-1C0D-46E9-9448-C1D5C3BD3E05}" srcOrd="0" destOrd="1" presId="urn:microsoft.com/office/officeart/2005/8/layout/vList2"/>
    <dgm:cxn modelId="{49B1FC22-BDF1-4564-A77D-27108BF48AA3}" srcId="{B79BCA8E-A4AC-4403-9896-FB810FB1EC09}" destId="{FFA73677-9C69-4EF8-98C7-7E04890FDE24}" srcOrd="2" destOrd="0" parTransId="{DB0E44AF-9826-41E2-B845-5B32D6AB10A8}" sibTransId="{82867A6C-6B87-42A2-BC49-CEE94354DDD5}"/>
    <dgm:cxn modelId="{3621582C-2128-4B3D-AB5C-3AA8DADC8FAC}" type="presOf" srcId="{75962C89-C5C0-46BD-8BD6-7665EA5AA3A6}" destId="{370047D1-252C-45C1-862B-5A212D7675E5}" srcOrd="0" destOrd="2" presId="urn:microsoft.com/office/officeart/2005/8/layout/vList2"/>
    <dgm:cxn modelId="{676F3731-D901-4045-89F1-629D30BE2240}" type="presOf" srcId="{8BCF3D73-FBCC-43C5-82DB-7760F41359C3}" destId="{41434EC1-94A8-403F-BA71-0929711A488B}" srcOrd="0" destOrd="0" presId="urn:microsoft.com/office/officeart/2005/8/layout/vList2"/>
    <dgm:cxn modelId="{42626A40-F449-4C31-8A92-E4C744036166}" srcId="{38C7110B-160B-4828-A8A4-FFCA57ADF203}" destId="{B0D64615-29D3-4AAC-82DB-01D543EF3C61}" srcOrd="0" destOrd="0" parTransId="{1B8E188E-5979-4D74-9840-3604B1C34AE7}" sibTransId="{591B2B31-03E7-4A73-BA21-784FE041BD79}"/>
    <dgm:cxn modelId="{91934168-E1BF-4C27-8B1E-DA05234F9085}" srcId="{38C7110B-160B-4828-A8A4-FFCA57ADF203}" destId="{CBC329DD-8395-4429-875C-21E3B6472F4D}" srcOrd="3" destOrd="0" parTransId="{418CEB53-C1AE-4259-A728-492E2B603C80}" sibTransId="{2D9EE7BA-4324-496C-9798-1184BA0C9F01}"/>
    <dgm:cxn modelId="{4B5DDA6B-0D7E-4B4B-B24B-2C6255EB38AF}" srcId="{38C7110B-160B-4828-A8A4-FFCA57ADF203}" destId="{B9F8F11F-F37E-402C-A80D-5BBB0E691A2A}" srcOrd="4" destOrd="0" parTransId="{20359F90-C3C7-4C65-896F-A39FD38B8E36}" sibTransId="{169334E5-2858-4918-ACA5-45212FF4A8BA}"/>
    <dgm:cxn modelId="{D6177C53-78E5-4A9C-9214-72857262F9F1}" type="presOf" srcId="{B0D64615-29D3-4AAC-82DB-01D543EF3C61}" destId="{8A015E75-1C0D-46E9-9448-C1D5C3BD3E05}" srcOrd="0" destOrd="0" presId="urn:microsoft.com/office/officeart/2005/8/layout/vList2"/>
    <dgm:cxn modelId="{0D459E53-0870-4E99-A69F-ECA901DEBD42}" type="presOf" srcId="{FFA73677-9C69-4EF8-98C7-7E04890FDE24}" destId="{F4280831-57C3-407E-A7A7-EE068774E8D5}" srcOrd="0" destOrd="2" presId="urn:microsoft.com/office/officeart/2005/8/layout/vList2"/>
    <dgm:cxn modelId="{8899CA54-9D20-4324-8EFB-3A19EA7A7676}" srcId="{8BCF3D73-FBCC-43C5-82DB-7760F41359C3}" destId="{2E9B4FA3-0921-4FF7-A2A7-3B7D90CAA6BB}" srcOrd="1" destOrd="0" parTransId="{871D27D2-70E2-4386-9549-64F471BF9FB3}" sibTransId="{E7B13D94-295C-4B39-ABEB-FB73D19A1128}"/>
    <dgm:cxn modelId="{00DA3D78-03CB-4A44-ACCA-F9C34BAF9E04}" srcId="{B79BCA8E-A4AC-4403-9896-FB810FB1EC09}" destId="{225B6D61-1700-4572-BE13-722DDA797A73}" srcOrd="1" destOrd="0" parTransId="{33531E46-E2AA-4D0C-AB81-6D0D738BCB0E}" sibTransId="{D45BC3F3-EFAF-4B74-B3D7-32AA0BB40A6A}"/>
    <dgm:cxn modelId="{5DB2257E-AD04-4D68-A614-C5AD3054F385}" type="presOf" srcId="{2E9B4FA3-0921-4FF7-A2A7-3B7D90CAA6BB}" destId="{370047D1-252C-45C1-862B-5A212D7675E5}" srcOrd="0" destOrd="1" presId="urn:microsoft.com/office/officeart/2005/8/layout/vList2"/>
    <dgm:cxn modelId="{6C6F0986-E0A3-4688-8CCA-B0ACFC6BA77F}" srcId="{8BCF3D73-FBCC-43C5-82DB-7760F41359C3}" destId="{339F345E-50EA-4135-9B8B-F97A453FD63C}" srcOrd="3" destOrd="0" parTransId="{D59D726C-6EB5-4AA2-A68E-DA78B3E7D9F1}" sibTransId="{60E48132-7696-4A13-988C-F998DB430EA9}"/>
    <dgm:cxn modelId="{14194087-9032-4EF1-A965-50992DE6ECB0}" type="presOf" srcId="{2BEF5A56-CC54-4DB2-9890-27C0C39B0687}" destId="{370047D1-252C-45C1-862B-5A212D7675E5}" srcOrd="0" destOrd="0" presId="urn:microsoft.com/office/officeart/2005/8/layout/vList2"/>
    <dgm:cxn modelId="{312A4191-0075-4F8E-88C2-C406B3980FD2}" srcId="{B79BCA8E-A4AC-4403-9896-FB810FB1EC09}" destId="{9F5D3D3A-2284-4111-BB5C-48F4870120E9}" srcOrd="0" destOrd="0" parTransId="{7AD5F6AB-85E7-4591-94E8-086263CCFA7F}" sibTransId="{4B768956-BFC2-4E93-89A3-DC652B34FAF5}"/>
    <dgm:cxn modelId="{6845FC93-1572-4BCB-BCCF-1846FB6C0271}" type="presOf" srcId="{9F5D3D3A-2284-4111-BB5C-48F4870120E9}" destId="{F4280831-57C3-407E-A7A7-EE068774E8D5}" srcOrd="0" destOrd="0" presId="urn:microsoft.com/office/officeart/2005/8/layout/vList2"/>
    <dgm:cxn modelId="{DFC10394-860B-4600-85A3-A9806F6909BF}" srcId="{8BCF3D73-FBCC-43C5-82DB-7760F41359C3}" destId="{2BEF5A56-CC54-4DB2-9890-27C0C39B0687}" srcOrd="0" destOrd="0" parTransId="{490E5AF5-A33F-4098-ADD6-22C97CBF0C2E}" sibTransId="{37CFB36D-897F-43C0-9846-76226FD5C179}"/>
    <dgm:cxn modelId="{850E0D95-F12D-4681-9D06-A2BD11664EE7}" type="presOf" srcId="{DCC1B075-A7FC-4898-80CC-1AFA887CC7DB}" destId="{9CD63DD9-B1D8-48C0-AA91-9B5BB859D24A}" srcOrd="0" destOrd="0" presId="urn:microsoft.com/office/officeart/2005/8/layout/vList2"/>
    <dgm:cxn modelId="{D74A0E98-6704-4B46-809B-F8353BF670A0}" type="presOf" srcId="{1DF52E35-507E-4067-AB38-61C3767E5F56}" destId="{8A015E75-1C0D-46E9-9448-C1D5C3BD3E05}" srcOrd="0" destOrd="2" presId="urn:microsoft.com/office/officeart/2005/8/layout/vList2"/>
    <dgm:cxn modelId="{A5A6A6A9-218E-418B-8793-0C396FBD7051}" srcId="{DCC1B075-A7FC-4898-80CC-1AFA887CC7DB}" destId="{38C7110B-160B-4828-A8A4-FFCA57ADF203}" srcOrd="0" destOrd="0" parTransId="{4D901CD5-D648-4269-832C-D6D8ADCB1874}" sibTransId="{FAC8B56D-932C-4EAA-9CB7-DDDF5E221557}"/>
    <dgm:cxn modelId="{173585B1-C215-4F34-A990-B246F05C5569}" type="presOf" srcId="{B9F8F11F-F37E-402C-A80D-5BBB0E691A2A}" destId="{8A015E75-1C0D-46E9-9448-C1D5C3BD3E05}" srcOrd="0" destOrd="4" presId="urn:microsoft.com/office/officeart/2005/8/layout/vList2"/>
    <dgm:cxn modelId="{442BDEC3-EA01-4355-A8CA-CBF4391F0CB7}" type="presOf" srcId="{38C7110B-160B-4828-A8A4-FFCA57ADF203}" destId="{220D903D-27A1-4979-B8FA-F0AB7D3B1764}" srcOrd="0" destOrd="0" presId="urn:microsoft.com/office/officeart/2005/8/layout/vList2"/>
    <dgm:cxn modelId="{3643A1CD-CB4A-4904-9C2D-DD6F8B6CAA61}" type="presOf" srcId="{3F57511D-705A-45A6-847C-F67C483A8794}" destId="{370047D1-252C-45C1-862B-5A212D7675E5}" srcOrd="0" destOrd="4" presId="urn:microsoft.com/office/officeart/2005/8/layout/vList2"/>
    <dgm:cxn modelId="{30CA91D8-D4F1-477D-97A0-0EC9274C483B}" type="presOf" srcId="{339F345E-50EA-4135-9B8B-F97A453FD63C}" destId="{370047D1-252C-45C1-862B-5A212D7675E5}" srcOrd="0" destOrd="3" presId="urn:microsoft.com/office/officeart/2005/8/layout/vList2"/>
    <dgm:cxn modelId="{35B414DC-4692-4B5D-ABBF-17D632102A56}" srcId="{DCC1B075-A7FC-4898-80CC-1AFA887CC7DB}" destId="{B79BCA8E-A4AC-4403-9896-FB810FB1EC09}" srcOrd="1" destOrd="0" parTransId="{F8B964AF-E82E-4CDA-80AE-A222CCD9EF5F}" sibTransId="{DA86F0A7-1F72-4232-A4A4-83B11CE62C53}"/>
    <dgm:cxn modelId="{4CFB23DD-19BD-45BD-81C9-1A87E18C8BE4}" srcId="{8BCF3D73-FBCC-43C5-82DB-7760F41359C3}" destId="{3F57511D-705A-45A6-847C-F67C483A8794}" srcOrd="4" destOrd="0" parTransId="{8BF7205E-4777-4E4C-B0D2-48D73A1ACB15}" sibTransId="{5D30F73C-C6A5-4C6A-A336-A9B5E97F0E81}"/>
    <dgm:cxn modelId="{E48D78DF-6638-46EC-83EA-F16253835ADB}" srcId="{38C7110B-160B-4828-A8A4-FFCA57ADF203}" destId="{1DF52E35-507E-4067-AB38-61C3767E5F56}" srcOrd="2" destOrd="0" parTransId="{4568BAA1-2748-4334-BCD5-74F7DE5D0FA3}" sibTransId="{95361B26-1C95-48EA-A235-C07D5418D47C}"/>
    <dgm:cxn modelId="{D44047FE-D8D6-4221-990C-4B2B4F39538C}" type="presOf" srcId="{B79BCA8E-A4AC-4403-9896-FB810FB1EC09}" destId="{FF10DBC4-5580-4BDA-A74A-5E5BA06906D7}" srcOrd="0" destOrd="0" presId="urn:microsoft.com/office/officeart/2005/8/layout/vList2"/>
    <dgm:cxn modelId="{52E294FB-9FA7-4144-974A-83F88BEB454D}" type="presParOf" srcId="{9CD63DD9-B1D8-48C0-AA91-9B5BB859D24A}" destId="{220D903D-27A1-4979-B8FA-F0AB7D3B1764}" srcOrd="0" destOrd="0" presId="urn:microsoft.com/office/officeart/2005/8/layout/vList2"/>
    <dgm:cxn modelId="{0456CEAC-7F85-4BCE-851A-8D72D827C395}" type="presParOf" srcId="{9CD63DD9-B1D8-48C0-AA91-9B5BB859D24A}" destId="{8A015E75-1C0D-46E9-9448-C1D5C3BD3E05}" srcOrd="1" destOrd="0" presId="urn:microsoft.com/office/officeart/2005/8/layout/vList2"/>
    <dgm:cxn modelId="{590591D2-F7BE-4E7E-97E7-5C4D787C533A}" type="presParOf" srcId="{9CD63DD9-B1D8-48C0-AA91-9B5BB859D24A}" destId="{FF10DBC4-5580-4BDA-A74A-5E5BA06906D7}" srcOrd="2" destOrd="0" presId="urn:microsoft.com/office/officeart/2005/8/layout/vList2"/>
    <dgm:cxn modelId="{59C42E1B-744E-458A-8B9D-C619776B5331}" type="presParOf" srcId="{9CD63DD9-B1D8-48C0-AA91-9B5BB859D24A}" destId="{F4280831-57C3-407E-A7A7-EE068774E8D5}" srcOrd="3" destOrd="0" presId="urn:microsoft.com/office/officeart/2005/8/layout/vList2"/>
    <dgm:cxn modelId="{C2511F71-BFD2-420A-B8D2-E6E459281146}" type="presParOf" srcId="{9CD63DD9-B1D8-48C0-AA91-9B5BB859D24A}" destId="{41434EC1-94A8-403F-BA71-0929711A488B}" srcOrd="4" destOrd="0" presId="urn:microsoft.com/office/officeart/2005/8/layout/vList2"/>
    <dgm:cxn modelId="{E4058692-7519-4CD1-91E8-D5DBDFAC4AB4}" type="presParOf" srcId="{9CD63DD9-B1D8-48C0-AA91-9B5BB859D24A}" destId="{370047D1-252C-45C1-862B-5A212D7675E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6BB7E-F5AD-4F15-81FC-4919695BCA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BD016CE-EF04-4292-898A-D7194D247F7E}">
      <dgm:prSet/>
      <dgm:spPr/>
      <dgm:t>
        <a:bodyPr/>
        <a:lstStyle/>
        <a:p>
          <a:r>
            <a:rPr lang="es-CL"/>
            <a:t>Supervisado</a:t>
          </a:r>
          <a:endParaRPr lang="en-US"/>
        </a:p>
      </dgm:t>
    </dgm:pt>
    <dgm:pt modelId="{C7921850-4FDC-4DB2-AF88-D7DA8980BA19}" type="parTrans" cxnId="{E263AA48-23CC-4F24-8346-4071C1D2CA11}">
      <dgm:prSet/>
      <dgm:spPr/>
      <dgm:t>
        <a:bodyPr/>
        <a:lstStyle/>
        <a:p>
          <a:endParaRPr lang="en-US"/>
        </a:p>
      </dgm:t>
    </dgm:pt>
    <dgm:pt modelId="{631AF26C-D246-4667-A546-0D35092747ED}" type="sibTrans" cxnId="{E263AA48-23CC-4F24-8346-4071C1D2CA11}">
      <dgm:prSet/>
      <dgm:spPr/>
      <dgm:t>
        <a:bodyPr/>
        <a:lstStyle/>
        <a:p>
          <a:endParaRPr lang="en-US"/>
        </a:p>
      </dgm:t>
    </dgm:pt>
    <dgm:pt modelId="{7F852F8D-D643-4555-8665-4FF3DBDCBA54}">
      <dgm:prSet/>
      <dgm:spPr/>
      <dgm:t>
        <a:bodyPr/>
        <a:lstStyle/>
        <a:p>
          <a:r>
            <a:rPr lang="es-CL"/>
            <a:t>Arboles de decisión</a:t>
          </a:r>
          <a:endParaRPr lang="en-US"/>
        </a:p>
      </dgm:t>
    </dgm:pt>
    <dgm:pt modelId="{94BA0523-5BD7-43C6-9951-9841BFBDA711}" type="parTrans" cxnId="{6A799E45-EECE-46B7-9B4B-2F0C13F902F6}">
      <dgm:prSet/>
      <dgm:spPr/>
      <dgm:t>
        <a:bodyPr/>
        <a:lstStyle/>
        <a:p>
          <a:endParaRPr lang="en-US"/>
        </a:p>
      </dgm:t>
    </dgm:pt>
    <dgm:pt modelId="{E7DFE7BF-CED6-491A-A81C-9EAAC5090D9D}" type="sibTrans" cxnId="{6A799E45-EECE-46B7-9B4B-2F0C13F902F6}">
      <dgm:prSet/>
      <dgm:spPr/>
      <dgm:t>
        <a:bodyPr/>
        <a:lstStyle/>
        <a:p>
          <a:endParaRPr lang="en-US"/>
        </a:p>
      </dgm:t>
    </dgm:pt>
    <dgm:pt modelId="{3C46C5FB-DF49-4928-922E-42952A52E435}">
      <dgm:prSet/>
      <dgm:spPr/>
      <dgm:t>
        <a:bodyPr/>
        <a:lstStyle/>
        <a:p>
          <a:r>
            <a:rPr lang="es-CL"/>
            <a:t>Support Vector Machine (SVM)</a:t>
          </a:r>
          <a:endParaRPr lang="en-US"/>
        </a:p>
      </dgm:t>
    </dgm:pt>
    <dgm:pt modelId="{6C5C4ABF-A9F9-46E8-BA9F-D28C10B0B88C}" type="parTrans" cxnId="{1D957700-83E0-497F-A937-C7A3B09D5B26}">
      <dgm:prSet/>
      <dgm:spPr/>
      <dgm:t>
        <a:bodyPr/>
        <a:lstStyle/>
        <a:p>
          <a:endParaRPr lang="en-US"/>
        </a:p>
      </dgm:t>
    </dgm:pt>
    <dgm:pt modelId="{FAE990D4-A23B-43B3-B403-116AD9606CDB}" type="sibTrans" cxnId="{1D957700-83E0-497F-A937-C7A3B09D5B26}">
      <dgm:prSet/>
      <dgm:spPr/>
      <dgm:t>
        <a:bodyPr/>
        <a:lstStyle/>
        <a:p>
          <a:endParaRPr lang="en-US"/>
        </a:p>
      </dgm:t>
    </dgm:pt>
    <dgm:pt modelId="{8C1309BC-049E-45A1-BD45-F1C3A516D441}">
      <dgm:prSet/>
      <dgm:spPr/>
      <dgm:t>
        <a:bodyPr/>
        <a:lstStyle/>
        <a:p>
          <a:r>
            <a:rPr lang="es-CL"/>
            <a:t>Redes neuronales</a:t>
          </a:r>
          <a:endParaRPr lang="en-US"/>
        </a:p>
      </dgm:t>
    </dgm:pt>
    <dgm:pt modelId="{C4D8860B-2C36-4E49-82D5-0FA34084208D}" type="parTrans" cxnId="{7A452152-CE97-4B49-837A-19F4A775D6AB}">
      <dgm:prSet/>
      <dgm:spPr/>
      <dgm:t>
        <a:bodyPr/>
        <a:lstStyle/>
        <a:p>
          <a:endParaRPr lang="en-US"/>
        </a:p>
      </dgm:t>
    </dgm:pt>
    <dgm:pt modelId="{DB463C97-25EB-4CB3-BF78-97E861160A73}" type="sibTrans" cxnId="{7A452152-CE97-4B49-837A-19F4A775D6AB}">
      <dgm:prSet/>
      <dgm:spPr/>
      <dgm:t>
        <a:bodyPr/>
        <a:lstStyle/>
        <a:p>
          <a:endParaRPr lang="en-US"/>
        </a:p>
      </dgm:t>
    </dgm:pt>
    <dgm:pt modelId="{B211D58D-F331-4795-BECF-C35DBD055265}">
      <dgm:prSet/>
      <dgm:spPr/>
      <dgm:t>
        <a:bodyPr/>
        <a:lstStyle/>
        <a:p>
          <a:r>
            <a:rPr lang="es-CL"/>
            <a:t>No supervisado</a:t>
          </a:r>
          <a:endParaRPr lang="en-US"/>
        </a:p>
      </dgm:t>
    </dgm:pt>
    <dgm:pt modelId="{1175FA08-8ACB-46C3-A5F4-09AB7E95ABEC}" type="parTrans" cxnId="{BB620528-560F-44EA-91CE-2F3CBE9EA1AA}">
      <dgm:prSet/>
      <dgm:spPr/>
      <dgm:t>
        <a:bodyPr/>
        <a:lstStyle/>
        <a:p>
          <a:endParaRPr lang="en-US"/>
        </a:p>
      </dgm:t>
    </dgm:pt>
    <dgm:pt modelId="{DC451752-66FD-4244-AA70-528E1F3021AE}" type="sibTrans" cxnId="{BB620528-560F-44EA-91CE-2F3CBE9EA1AA}">
      <dgm:prSet/>
      <dgm:spPr/>
      <dgm:t>
        <a:bodyPr/>
        <a:lstStyle/>
        <a:p>
          <a:endParaRPr lang="en-US"/>
        </a:p>
      </dgm:t>
    </dgm:pt>
    <dgm:pt modelId="{1F48CEE5-92F5-4EF0-866F-EFDE7D4859B3}">
      <dgm:prSet/>
      <dgm:spPr/>
      <dgm:t>
        <a:bodyPr/>
        <a:lstStyle/>
        <a:p>
          <a:r>
            <a:rPr lang="es-CL"/>
            <a:t>Kmeans</a:t>
          </a:r>
          <a:endParaRPr lang="en-US"/>
        </a:p>
      </dgm:t>
    </dgm:pt>
    <dgm:pt modelId="{3815D5E9-C8F5-489C-93FC-E76367DF563F}" type="parTrans" cxnId="{DA731DAF-1523-484A-BE66-495548F936B6}">
      <dgm:prSet/>
      <dgm:spPr/>
      <dgm:t>
        <a:bodyPr/>
        <a:lstStyle/>
        <a:p>
          <a:endParaRPr lang="en-US"/>
        </a:p>
      </dgm:t>
    </dgm:pt>
    <dgm:pt modelId="{D2CBA3B6-6B7D-4B4C-9DFC-B91D6221F6E4}" type="sibTrans" cxnId="{DA731DAF-1523-484A-BE66-495548F936B6}">
      <dgm:prSet/>
      <dgm:spPr/>
      <dgm:t>
        <a:bodyPr/>
        <a:lstStyle/>
        <a:p>
          <a:endParaRPr lang="en-US"/>
        </a:p>
      </dgm:t>
    </dgm:pt>
    <dgm:pt modelId="{296392B2-EA71-492C-8D13-5FB63C6F566A}">
      <dgm:prSet/>
      <dgm:spPr/>
      <dgm:t>
        <a:bodyPr/>
        <a:lstStyle/>
        <a:p>
          <a:r>
            <a:rPr lang="es-CL"/>
            <a:t>PCA</a:t>
          </a:r>
          <a:endParaRPr lang="en-US"/>
        </a:p>
      </dgm:t>
    </dgm:pt>
    <dgm:pt modelId="{8B47535F-1FCE-4D7F-8EE9-18EFE9EC31DC}" type="parTrans" cxnId="{DB23FAAE-0424-46D5-90A8-F1CD8B8BE68F}">
      <dgm:prSet/>
      <dgm:spPr/>
      <dgm:t>
        <a:bodyPr/>
        <a:lstStyle/>
        <a:p>
          <a:endParaRPr lang="en-US"/>
        </a:p>
      </dgm:t>
    </dgm:pt>
    <dgm:pt modelId="{E4777D82-86B8-433E-9628-9B218EE9126B}" type="sibTrans" cxnId="{DB23FAAE-0424-46D5-90A8-F1CD8B8BE68F}">
      <dgm:prSet/>
      <dgm:spPr/>
      <dgm:t>
        <a:bodyPr/>
        <a:lstStyle/>
        <a:p>
          <a:endParaRPr lang="en-US"/>
        </a:p>
      </dgm:t>
    </dgm:pt>
    <dgm:pt modelId="{E178D853-A946-4B63-8473-C52543A19115}" type="pres">
      <dgm:prSet presAssocID="{7D46BB7E-F5AD-4F15-81FC-4919695BCA9E}" presName="linear" presStyleCnt="0">
        <dgm:presLayoutVars>
          <dgm:animLvl val="lvl"/>
          <dgm:resizeHandles val="exact"/>
        </dgm:presLayoutVars>
      </dgm:prSet>
      <dgm:spPr/>
    </dgm:pt>
    <dgm:pt modelId="{5F081C42-0D3E-4961-88DE-19317CF2CCE6}" type="pres">
      <dgm:prSet presAssocID="{8BD016CE-EF04-4292-898A-D7194D247F7E}" presName="parentText" presStyleLbl="node1" presStyleIdx="0" presStyleCnt="2">
        <dgm:presLayoutVars>
          <dgm:chMax val="0"/>
          <dgm:bulletEnabled val="1"/>
        </dgm:presLayoutVars>
      </dgm:prSet>
      <dgm:spPr/>
    </dgm:pt>
    <dgm:pt modelId="{70E9FC84-4D3D-4DB2-8049-134342D38DD4}" type="pres">
      <dgm:prSet presAssocID="{8BD016CE-EF04-4292-898A-D7194D247F7E}" presName="childText" presStyleLbl="revTx" presStyleIdx="0" presStyleCnt="2">
        <dgm:presLayoutVars>
          <dgm:bulletEnabled val="1"/>
        </dgm:presLayoutVars>
      </dgm:prSet>
      <dgm:spPr/>
    </dgm:pt>
    <dgm:pt modelId="{9E25B160-1FF0-427E-B791-1BD833EFF3D4}" type="pres">
      <dgm:prSet presAssocID="{B211D58D-F331-4795-BECF-C35DBD055265}" presName="parentText" presStyleLbl="node1" presStyleIdx="1" presStyleCnt="2">
        <dgm:presLayoutVars>
          <dgm:chMax val="0"/>
          <dgm:bulletEnabled val="1"/>
        </dgm:presLayoutVars>
      </dgm:prSet>
      <dgm:spPr/>
    </dgm:pt>
    <dgm:pt modelId="{B6CE024D-0C5A-451B-AF81-86B21953BEC2}" type="pres">
      <dgm:prSet presAssocID="{B211D58D-F331-4795-BECF-C35DBD055265}" presName="childText" presStyleLbl="revTx" presStyleIdx="1" presStyleCnt="2">
        <dgm:presLayoutVars>
          <dgm:bulletEnabled val="1"/>
        </dgm:presLayoutVars>
      </dgm:prSet>
      <dgm:spPr/>
    </dgm:pt>
  </dgm:ptLst>
  <dgm:cxnLst>
    <dgm:cxn modelId="{1D957700-83E0-497F-A937-C7A3B09D5B26}" srcId="{8BD016CE-EF04-4292-898A-D7194D247F7E}" destId="{3C46C5FB-DF49-4928-922E-42952A52E435}" srcOrd="1" destOrd="0" parTransId="{6C5C4ABF-A9F9-46E8-BA9F-D28C10B0B88C}" sibTransId="{FAE990D4-A23B-43B3-B403-116AD9606CDB}"/>
    <dgm:cxn modelId="{BB620528-560F-44EA-91CE-2F3CBE9EA1AA}" srcId="{7D46BB7E-F5AD-4F15-81FC-4919695BCA9E}" destId="{B211D58D-F331-4795-BECF-C35DBD055265}" srcOrd="1" destOrd="0" parTransId="{1175FA08-8ACB-46C3-A5F4-09AB7E95ABEC}" sibTransId="{DC451752-66FD-4244-AA70-528E1F3021AE}"/>
    <dgm:cxn modelId="{77754D3B-F386-44DD-ACEF-B7789562C319}" type="presOf" srcId="{8C1309BC-049E-45A1-BD45-F1C3A516D441}" destId="{70E9FC84-4D3D-4DB2-8049-134342D38DD4}" srcOrd="0" destOrd="2" presId="urn:microsoft.com/office/officeart/2005/8/layout/vList2"/>
    <dgm:cxn modelId="{7E36235F-7726-4461-AE8A-5A2FDE58A40B}" type="presOf" srcId="{7F852F8D-D643-4555-8665-4FF3DBDCBA54}" destId="{70E9FC84-4D3D-4DB2-8049-134342D38DD4}" srcOrd="0" destOrd="0" presId="urn:microsoft.com/office/officeart/2005/8/layout/vList2"/>
    <dgm:cxn modelId="{27FA0B43-5636-466A-AA3A-3E9AA7A187DB}" type="presOf" srcId="{3C46C5FB-DF49-4928-922E-42952A52E435}" destId="{70E9FC84-4D3D-4DB2-8049-134342D38DD4}" srcOrd="0" destOrd="1" presId="urn:microsoft.com/office/officeart/2005/8/layout/vList2"/>
    <dgm:cxn modelId="{6A799E45-EECE-46B7-9B4B-2F0C13F902F6}" srcId="{8BD016CE-EF04-4292-898A-D7194D247F7E}" destId="{7F852F8D-D643-4555-8665-4FF3DBDCBA54}" srcOrd="0" destOrd="0" parTransId="{94BA0523-5BD7-43C6-9951-9841BFBDA711}" sibTransId="{E7DFE7BF-CED6-491A-A81C-9EAAC5090D9D}"/>
    <dgm:cxn modelId="{2D338647-1002-4A4C-B627-A66E88014B6A}" type="presOf" srcId="{296392B2-EA71-492C-8D13-5FB63C6F566A}" destId="{B6CE024D-0C5A-451B-AF81-86B21953BEC2}" srcOrd="0" destOrd="1" presId="urn:microsoft.com/office/officeart/2005/8/layout/vList2"/>
    <dgm:cxn modelId="{E263AA48-23CC-4F24-8346-4071C1D2CA11}" srcId="{7D46BB7E-F5AD-4F15-81FC-4919695BCA9E}" destId="{8BD016CE-EF04-4292-898A-D7194D247F7E}" srcOrd="0" destOrd="0" parTransId="{C7921850-4FDC-4DB2-AF88-D7DA8980BA19}" sibTransId="{631AF26C-D246-4667-A546-0D35092747ED}"/>
    <dgm:cxn modelId="{7A452152-CE97-4B49-837A-19F4A775D6AB}" srcId="{8BD016CE-EF04-4292-898A-D7194D247F7E}" destId="{8C1309BC-049E-45A1-BD45-F1C3A516D441}" srcOrd="2" destOrd="0" parTransId="{C4D8860B-2C36-4E49-82D5-0FA34084208D}" sibTransId="{DB463C97-25EB-4CB3-BF78-97E861160A73}"/>
    <dgm:cxn modelId="{F189BE7E-B4E3-4128-ABCC-587790760FA3}" type="presOf" srcId="{1F48CEE5-92F5-4EF0-866F-EFDE7D4859B3}" destId="{B6CE024D-0C5A-451B-AF81-86B21953BEC2}" srcOrd="0" destOrd="0" presId="urn:microsoft.com/office/officeart/2005/8/layout/vList2"/>
    <dgm:cxn modelId="{599B739A-23C0-4909-BB4D-DEB056181750}" type="presOf" srcId="{B211D58D-F331-4795-BECF-C35DBD055265}" destId="{9E25B160-1FF0-427E-B791-1BD833EFF3D4}" srcOrd="0" destOrd="0" presId="urn:microsoft.com/office/officeart/2005/8/layout/vList2"/>
    <dgm:cxn modelId="{402BBDAC-858C-44A0-93FA-B77DC45C7099}" type="presOf" srcId="{8BD016CE-EF04-4292-898A-D7194D247F7E}" destId="{5F081C42-0D3E-4961-88DE-19317CF2CCE6}" srcOrd="0" destOrd="0" presId="urn:microsoft.com/office/officeart/2005/8/layout/vList2"/>
    <dgm:cxn modelId="{DB23FAAE-0424-46D5-90A8-F1CD8B8BE68F}" srcId="{B211D58D-F331-4795-BECF-C35DBD055265}" destId="{296392B2-EA71-492C-8D13-5FB63C6F566A}" srcOrd="1" destOrd="0" parTransId="{8B47535F-1FCE-4D7F-8EE9-18EFE9EC31DC}" sibTransId="{E4777D82-86B8-433E-9628-9B218EE9126B}"/>
    <dgm:cxn modelId="{DA731DAF-1523-484A-BE66-495548F936B6}" srcId="{B211D58D-F331-4795-BECF-C35DBD055265}" destId="{1F48CEE5-92F5-4EF0-866F-EFDE7D4859B3}" srcOrd="0" destOrd="0" parTransId="{3815D5E9-C8F5-489C-93FC-E76367DF563F}" sibTransId="{D2CBA3B6-6B7D-4B4C-9DFC-B91D6221F6E4}"/>
    <dgm:cxn modelId="{1E8D9EE7-1B48-4A27-88F6-DA089A70F862}" type="presOf" srcId="{7D46BB7E-F5AD-4F15-81FC-4919695BCA9E}" destId="{E178D853-A946-4B63-8473-C52543A19115}" srcOrd="0" destOrd="0" presId="urn:microsoft.com/office/officeart/2005/8/layout/vList2"/>
    <dgm:cxn modelId="{3B52142C-D284-4A5D-AE85-5E2452DE3BE6}" type="presParOf" srcId="{E178D853-A946-4B63-8473-C52543A19115}" destId="{5F081C42-0D3E-4961-88DE-19317CF2CCE6}" srcOrd="0" destOrd="0" presId="urn:microsoft.com/office/officeart/2005/8/layout/vList2"/>
    <dgm:cxn modelId="{BB0C0130-7FFF-4D11-9413-26B46765B476}" type="presParOf" srcId="{E178D853-A946-4B63-8473-C52543A19115}" destId="{70E9FC84-4D3D-4DB2-8049-134342D38DD4}" srcOrd="1" destOrd="0" presId="urn:microsoft.com/office/officeart/2005/8/layout/vList2"/>
    <dgm:cxn modelId="{779E1854-561F-445B-AF8B-3BECA593FA70}" type="presParOf" srcId="{E178D853-A946-4B63-8473-C52543A19115}" destId="{9E25B160-1FF0-427E-B791-1BD833EFF3D4}" srcOrd="2" destOrd="0" presId="urn:microsoft.com/office/officeart/2005/8/layout/vList2"/>
    <dgm:cxn modelId="{3E4A1F77-1E51-43A1-A1F4-BDBBF2B05063}" type="presParOf" srcId="{E178D853-A946-4B63-8473-C52543A19115}" destId="{B6CE024D-0C5A-451B-AF81-86B21953BEC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AB38-FA23-4408-8920-191CBF3CAA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1AE40A4-46CB-4D6E-A846-F8B406BF168C}">
      <dgm:prSet/>
      <dgm:spPr/>
      <dgm:t>
        <a:bodyPr/>
        <a:lstStyle/>
        <a:p>
          <a:r>
            <a:rPr lang="es-CL"/>
            <a:t>Regresión</a:t>
          </a:r>
          <a:endParaRPr lang="en-US"/>
        </a:p>
      </dgm:t>
    </dgm:pt>
    <dgm:pt modelId="{608C9114-CAAB-43DE-88E2-BD7827DD8A9F}" type="parTrans" cxnId="{49729C87-1284-416F-AE7A-A7381DE011C1}">
      <dgm:prSet/>
      <dgm:spPr/>
      <dgm:t>
        <a:bodyPr/>
        <a:lstStyle/>
        <a:p>
          <a:endParaRPr lang="en-US"/>
        </a:p>
      </dgm:t>
    </dgm:pt>
    <dgm:pt modelId="{C04F71CA-05C8-49DA-BA18-753AE1D5AF98}" type="sibTrans" cxnId="{49729C87-1284-416F-AE7A-A7381DE011C1}">
      <dgm:prSet/>
      <dgm:spPr/>
      <dgm:t>
        <a:bodyPr/>
        <a:lstStyle/>
        <a:p>
          <a:endParaRPr lang="en-US"/>
        </a:p>
      </dgm:t>
    </dgm:pt>
    <dgm:pt modelId="{CFF07815-FE5E-4851-A1B3-209948B75793}">
      <dgm:prSet/>
      <dgm:spPr/>
      <dgm:t>
        <a:bodyPr/>
        <a:lstStyle/>
        <a:p>
          <a:r>
            <a:rPr lang="es-US" b="0" i="0"/>
            <a:t>Linear Regression</a:t>
          </a:r>
          <a:endParaRPr lang="en-US"/>
        </a:p>
      </dgm:t>
    </dgm:pt>
    <dgm:pt modelId="{3EF95333-4B15-4CAD-A78B-0DEBCB217650}" type="parTrans" cxnId="{019219EB-4BE5-4D65-B108-78E3423587D9}">
      <dgm:prSet/>
      <dgm:spPr/>
      <dgm:t>
        <a:bodyPr/>
        <a:lstStyle/>
        <a:p>
          <a:endParaRPr lang="en-US"/>
        </a:p>
      </dgm:t>
    </dgm:pt>
    <dgm:pt modelId="{3A3D8FF6-EC87-4A7C-823B-ECF3A700E916}" type="sibTrans" cxnId="{019219EB-4BE5-4D65-B108-78E3423587D9}">
      <dgm:prSet/>
      <dgm:spPr/>
      <dgm:t>
        <a:bodyPr/>
        <a:lstStyle/>
        <a:p>
          <a:endParaRPr lang="en-US"/>
        </a:p>
      </dgm:t>
    </dgm:pt>
    <dgm:pt modelId="{FECB20B5-22D5-47C4-8C2E-9D6BD6725050}">
      <dgm:prSet/>
      <dgm:spPr/>
      <dgm:t>
        <a:bodyPr/>
        <a:lstStyle/>
        <a:p>
          <a:r>
            <a:rPr lang="es-US" b="0" i="0"/>
            <a:t>Regression Trees</a:t>
          </a:r>
          <a:endParaRPr lang="en-US"/>
        </a:p>
      </dgm:t>
    </dgm:pt>
    <dgm:pt modelId="{5E40A4C3-18EA-48E0-AF0D-2D2DB4D7A65F}" type="parTrans" cxnId="{FEF72C4A-A7C0-48EA-A520-34E386EFC6CC}">
      <dgm:prSet/>
      <dgm:spPr/>
      <dgm:t>
        <a:bodyPr/>
        <a:lstStyle/>
        <a:p>
          <a:endParaRPr lang="en-US"/>
        </a:p>
      </dgm:t>
    </dgm:pt>
    <dgm:pt modelId="{90ABAD7A-239F-4748-80D8-32F79C7B3A06}" type="sibTrans" cxnId="{FEF72C4A-A7C0-48EA-A520-34E386EFC6CC}">
      <dgm:prSet/>
      <dgm:spPr/>
      <dgm:t>
        <a:bodyPr/>
        <a:lstStyle/>
        <a:p>
          <a:endParaRPr lang="en-US"/>
        </a:p>
      </dgm:t>
    </dgm:pt>
    <dgm:pt modelId="{AA66328C-852B-4F08-BA10-CB9EA383F94F}">
      <dgm:prSet/>
      <dgm:spPr/>
      <dgm:t>
        <a:bodyPr/>
        <a:lstStyle/>
        <a:p>
          <a:r>
            <a:rPr lang="es-US" b="0" i="0"/>
            <a:t>Non-Linear Regression</a:t>
          </a:r>
          <a:endParaRPr lang="en-US"/>
        </a:p>
      </dgm:t>
    </dgm:pt>
    <dgm:pt modelId="{AB25A221-BDC7-4889-B324-99555A77D0A2}" type="parTrans" cxnId="{1805B32E-D56D-4B0D-9374-416248232E2C}">
      <dgm:prSet/>
      <dgm:spPr/>
      <dgm:t>
        <a:bodyPr/>
        <a:lstStyle/>
        <a:p>
          <a:endParaRPr lang="en-US"/>
        </a:p>
      </dgm:t>
    </dgm:pt>
    <dgm:pt modelId="{39AF0BE9-29CD-4E77-B83B-B13725312F47}" type="sibTrans" cxnId="{1805B32E-D56D-4B0D-9374-416248232E2C}">
      <dgm:prSet/>
      <dgm:spPr/>
      <dgm:t>
        <a:bodyPr/>
        <a:lstStyle/>
        <a:p>
          <a:endParaRPr lang="en-US"/>
        </a:p>
      </dgm:t>
    </dgm:pt>
    <dgm:pt modelId="{88152085-3710-4EF9-A5F9-6E2302AFBF58}">
      <dgm:prSet/>
      <dgm:spPr/>
      <dgm:t>
        <a:bodyPr/>
        <a:lstStyle/>
        <a:p>
          <a:r>
            <a:rPr lang="es-US" b="0" i="0"/>
            <a:t>Bayesian Linear Regression</a:t>
          </a:r>
          <a:endParaRPr lang="en-US"/>
        </a:p>
      </dgm:t>
    </dgm:pt>
    <dgm:pt modelId="{5F26E3DC-4513-4C71-BC18-AA9E85BB2619}" type="parTrans" cxnId="{CBBE606A-81DC-4456-9CF0-C9ABDBB22636}">
      <dgm:prSet/>
      <dgm:spPr/>
      <dgm:t>
        <a:bodyPr/>
        <a:lstStyle/>
        <a:p>
          <a:endParaRPr lang="en-US"/>
        </a:p>
      </dgm:t>
    </dgm:pt>
    <dgm:pt modelId="{DB0143E5-F6B3-4D3C-BC7B-077A61AA7882}" type="sibTrans" cxnId="{CBBE606A-81DC-4456-9CF0-C9ABDBB22636}">
      <dgm:prSet/>
      <dgm:spPr/>
      <dgm:t>
        <a:bodyPr/>
        <a:lstStyle/>
        <a:p>
          <a:endParaRPr lang="en-US"/>
        </a:p>
      </dgm:t>
    </dgm:pt>
    <dgm:pt modelId="{D36D5E2F-1FCA-42B3-B637-8A6372B634A3}">
      <dgm:prSet/>
      <dgm:spPr/>
      <dgm:t>
        <a:bodyPr/>
        <a:lstStyle/>
        <a:p>
          <a:r>
            <a:rPr lang="es-US" b="0" i="0"/>
            <a:t>Polynomial Regression</a:t>
          </a:r>
          <a:endParaRPr lang="en-US"/>
        </a:p>
      </dgm:t>
    </dgm:pt>
    <dgm:pt modelId="{59BF9E28-93F7-4111-999B-1F123A849693}" type="parTrans" cxnId="{808131A6-E1DC-43E2-9D9A-FC20A14D60DF}">
      <dgm:prSet/>
      <dgm:spPr/>
      <dgm:t>
        <a:bodyPr/>
        <a:lstStyle/>
        <a:p>
          <a:endParaRPr lang="en-US"/>
        </a:p>
      </dgm:t>
    </dgm:pt>
    <dgm:pt modelId="{1D39F6BD-0E3A-436E-9BD7-FDCB979A826E}" type="sibTrans" cxnId="{808131A6-E1DC-43E2-9D9A-FC20A14D60DF}">
      <dgm:prSet/>
      <dgm:spPr/>
      <dgm:t>
        <a:bodyPr/>
        <a:lstStyle/>
        <a:p>
          <a:endParaRPr lang="en-US"/>
        </a:p>
      </dgm:t>
    </dgm:pt>
    <dgm:pt modelId="{D796F66A-5CEF-4832-9276-B7013FC13E90}">
      <dgm:prSet/>
      <dgm:spPr/>
      <dgm:t>
        <a:bodyPr/>
        <a:lstStyle/>
        <a:p>
          <a:r>
            <a:rPr lang="es-US" b="0" i="0"/>
            <a:t>Clasificación</a:t>
          </a:r>
          <a:endParaRPr lang="en-US"/>
        </a:p>
      </dgm:t>
    </dgm:pt>
    <dgm:pt modelId="{13FE0256-BEBC-4959-BA3D-80AB3FD5B748}" type="parTrans" cxnId="{9CC79762-DFFD-4EFC-803D-371956B20B6D}">
      <dgm:prSet/>
      <dgm:spPr/>
      <dgm:t>
        <a:bodyPr/>
        <a:lstStyle/>
        <a:p>
          <a:endParaRPr lang="en-US"/>
        </a:p>
      </dgm:t>
    </dgm:pt>
    <dgm:pt modelId="{A67B4BF6-6630-45C6-ABD9-D83B306ABF6F}" type="sibTrans" cxnId="{9CC79762-DFFD-4EFC-803D-371956B20B6D}">
      <dgm:prSet/>
      <dgm:spPr/>
      <dgm:t>
        <a:bodyPr/>
        <a:lstStyle/>
        <a:p>
          <a:endParaRPr lang="en-US"/>
        </a:p>
      </dgm:t>
    </dgm:pt>
    <dgm:pt modelId="{FB863778-0E06-4A19-B99E-CC42B773674C}">
      <dgm:prSet/>
      <dgm:spPr/>
      <dgm:t>
        <a:bodyPr/>
        <a:lstStyle/>
        <a:p>
          <a:r>
            <a:rPr lang="en-US" b="0" i="0"/>
            <a:t>Random Forest</a:t>
          </a:r>
          <a:endParaRPr lang="en-US"/>
        </a:p>
      </dgm:t>
    </dgm:pt>
    <dgm:pt modelId="{C14E6059-2D2F-4668-B6BE-3D7A7585AEB3}" type="parTrans" cxnId="{1090C57F-E1AF-447B-9169-6D986F720681}">
      <dgm:prSet/>
      <dgm:spPr/>
      <dgm:t>
        <a:bodyPr/>
        <a:lstStyle/>
        <a:p>
          <a:endParaRPr lang="en-US"/>
        </a:p>
      </dgm:t>
    </dgm:pt>
    <dgm:pt modelId="{2912F71C-8F2B-4890-B58E-631B0EB73270}" type="sibTrans" cxnId="{1090C57F-E1AF-447B-9169-6D986F720681}">
      <dgm:prSet/>
      <dgm:spPr/>
      <dgm:t>
        <a:bodyPr/>
        <a:lstStyle/>
        <a:p>
          <a:endParaRPr lang="en-US"/>
        </a:p>
      </dgm:t>
    </dgm:pt>
    <dgm:pt modelId="{4F852955-E3FA-406C-820F-99A0C46B988D}">
      <dgm:prSet/>
      <dgm:spPr/>
      <dgm:t>
        <a:bodyPr/>
        <a:lstStyle/>
        <a:p>
          <a:r>
            <a:rPr lang="en-US" b="0" i="0"/>
            <a:t>Decision Trees</a:t>
          </a:r>
          <a:endParaRPr lang="en-US"/>
        </a:p>
      </dgm:t>
    </dgm:pt>
    <dgm:pt modelId="{3A3F4F8C-DDBE-4560-A1FE-DCC6516DFA3C}" type="parTrans" cxnId="{FE420A10-194E-4701-AE21-C2364AF8CE86}">
      <dgm:prSet/>
      <dgm:spPr/>
      <dgm:t>
        <a:bodyPr/>
        <a:lstStyle/>
        <a:p>
          <a:endParaRPr lang="en-US"/>
        </a:p>
      </dgm:t>
    </dgm:pt>
    <dgm:pt modelId="{8A60EBF8-BD0B-427B-9F41-A2BE92182473}" type="sibTrans" cxnId="{FE420A10-194E-4701-AE21-C2364AF8CE86}">
      <dgm:prSet/>
      <dgm:spPr/>
      <dgm:t>
        <a:bodyPr/>
        <a:lstStyle/>
        <a:p>
          <a:endParaRPr lang="en-US"/>
        </a:p>
      </dgm:t>
    </dgm:pt>
    <dgm:pt modelId="{AF25D39D-BF89-4A02-8D3A-43B35324F16E}">
      <dgm:prSet/>
      <dgm:spPr/>
      <dgm:t>
        <a:bodyPr/>
        <a:lstStyle/>
        <a:p>
          <a:r>
            <a:rPr lang="en-US" b="0" i="0"/>
            <a:t>Logistic Regression</a:t>
          </a:r>
          <a:endParaRPr lang="en-US"/>
        </a:p>
      </dgm:t>
    </dgm:pt>
    <dgm:pt modelId="{105801C4-5A91-46C5-8E21-90D9493E610C}" type="parTrans" cxnId="{50F8D2B1-C881-4136-8F22-160596A72410}">
      <dgm:prSet/>
      <dgm:spPr/>
      <dgm:t>
        <a:bodyPr/>
        <a:lstStyle/>
        <a:p>
          <a:endParaRPr lang="en-US"/>
        </a:p>
      </dgm:t>
    </dgm:pt>
    <dgm:pt modelId="{311D49F7-7F8B-474C-95B9-7FF25ED564BE}" type="sibTrans" cxnId="{50F8D2B1-C881-4136-8F22-160596A72410}">
      <dgm:prSet/>
      <dgm:spPr/>
      <dgm:t>
        <a:bodyPr/>
        <a:lstStyle/>
        <a:p>
          <a:endParaRPr lang="en-US"/>
        </a:p>
      </dgm:t>
    </dgm:pt>
    <dgm:pt modelId="{72CF6B30-5B49-49D1-AFB6-A90E58BCA657}">
      <dgm:prSet/>
      <dgm:spPr/>
      <dgm:t>
        <a:bodyPr/>
        <a:lstStyle/>
        <a:p>
          <a:r>
            <a:rPr lang="en-US" b="0" i="0"/>
            <a:t>Support vector Machines</a:t>
          </a:r>
          <a:endParaRPr lang="en-US"/>
        </a:p>
      </dgm:t>
    </dgm:pt>
    <dgm:pt modelId="{2056D73F-1B74-4847-A399-484CAE7300DD}" type="parTrans" cxnId="{01D89795-DF52-4961-B2B0-3D97BEBC23E8}">
      <dgm:prSet/>
      <dgm:spPr/>
      <dgm:t>
        <a:bodyPr/>
        <a:lstStyle/>
        <a:p>
          <a:endParaRPr lang="en-US"/>
        </a:p>
      </dgm:t>
    </dgm:pt>
    <dgm:pt modelId="{CF88D356-788C-49E4-96A6-D65BADFF4F7C}" type="sibTrans" cxnId="{01D89795-DF52-4961-B2B0-3D97BEBC23E8}">
      <dgm:prSet/>
      <dgm:spPr/>
      <dgm:t>
        <a:bodyPr/>
        <a:lstStyle/>
        <a:p>
          <a:endParaRPr lang="en-US"/>
        </a:p>
      </dgm:t>
    </dgm:pt>
    <dgm:pt modelId="{A65DC8A8-9DE6-423C-BEB8-F1A143175049}" type="pres">
      <dgm:prSet presAssocID="{ABFBAB38-FA23-4408-8920-191CBF3CAAAC}" presName="linear" presStyleCnt="0">
        <dgm:presLayoutVars>
          <dgm:animLvl val="lvl"/>
          <dgm:resizeHandles val="exact"/>
        </dgm:presLayoutVars>
      </dgm:prSet>
      <dgm:spPr/>
    </dgm:pt>
    <dgm:pt modelId="{418DFD8A-8867-4C32-A239-9BA52B919C65}" type="pres">
      <dgm:prSet presAssocID="{61AE40A4-46CB-4D6E-A846-F8B406BF168C}" presName="parentText" presStyleLbl="node1" presStyleIdx="0" presStyleCnt="2">
        <dgm:presLayoutVars>
          <dgm:chMax val="0"/>
          <dgm:bulletEnabled val="1"/>
        </dgm:presLayoutVars>
      </dgm:prSet>
      <dgm:spPr/>
    </dgm:pt>
    <dgm:pt modelId="{4C96FACC-DE32-4A1F-A8A2-65F885099D87}" type="pres">
      <dgm:prSet presAssocID="{61AE40A4-46CB-4D6E-A846-F8B406BF168C}" presName="childText" presStyleLbl="revTx" presStyleIdx="0" presStyleCnt="2">
        <dgm:presLayoutVars>
          <dgm:bulletEnabled val="1"/>
        </dgm:presLayoutVars>
      </dgm:prSet>
      <dgm:spPr/>
    </dgm:pt>
    <dgm:pt modelId="{A5D49384-5D5B-4F9F-9FFC-16EA0337EC78}" type="pres">
      <dgm:prSet presAssocID="{D796F66A-5CEF-4832-9276-B7013FC13E90}" presName="parentText" presStyleLbl="node1" presStyleIdx="1" presStyleCnt="2">
        <dgm:presLayoutVars>
          <dgm:chMax val="0"/>
          <dgm:bulletEnabled val="1"/>
        </dgm:presLayoutVars>
      </dgm:prSet>
      <dgm:spPr/>
    </dgm:pt>
    <dgm:pt modelId="{5B432E70-19FE-449F-8A0C-7EDBDCFE8CDD}" type="pres">
      <dgm:prSet presAssocID="{D796F66A-5CEF-4832-9276-B7013FC13E90}" presName="childText" presStyleLbl="revTx" presStyleIdx="1" presStyleCnt="2">
        <dgm:presLayoutVars>
          <dgm:bulletEnabled val="1"/>
        </dgm:presLayoutVars>
      </dgm:prSet>
      <dgm:spPr/>
    </dgm:pt>
  </dgm:ptLst>
  <dgm:cxnLst>
    <dgm:cxn modelId="{0B2C510B-8FAC-404C-AA90-1CD139499A5A}" type="presOf" srcId="{FECB20B5-22D5-47C4-8C2E-9D6BD6725050}" destId="{4C96FACC-DE32-4A1F-A8A2-65F885099D87}" srcOrd="0" destOrd="1" presId="urn:microsoft.com/office/officeart/2005/8/layout/vList2"/>
    <dgm:cxn modelId="{FE420A10-194E-4701-AE21-C2364AF8CE86}" srcId="{D796F66A-5CEF-4832-9276-B7013FC13E90}" destId="{4F852955-E3FA-406C-820F-99A0C46B988D}" srcOrd="1" destOrd="0" parTransId="{3A3F4F8C-DDBE-4560-A1FE-DCC6516DFA3C}" sibTransId="{8A60EBF8-BD0B-427B-9F41-A2BE92182473}"/>
    <dgm:cxn modelId="{4911CE1B-890C-4ED3-BA25-C4BEF39F9682}" type="presOf" srcId="{D36D5E2F-1FCA-42B3-B637-8A6372B634A3}" destId="{4C96FACC-DE32-4A1F-A8A2-65F885099D87}" srcOrd="0" destOrd="4" presId="urn:microsoft.com/office/officeart/2005/8/layout/vList2"/>
    <dgm:cxn modelId="{1805B32E-D56D-4B0D-9374-416248232E2C}" srcId="{61AE40A4-46CB-4D6E-A846-F8B406BF168C}" destId="{AA66328C-852B-4F08-BA10-CB9EA383F94F}" srcOrd="2" destOrd="0" parTransId="{AB25A221-BDC7-4889-B324-99555A77D0A2}" sibTransId="{39AF0BE9-29CD-4E77-B83B-B13725312F47}"/>
    <dgm:cxn modelId="{61F3583F-77C7-4583-BA54-124E2D522728}" type="presOf" srcId="{CFF07815-FE5E-4851-A1B3-209948B75793}" destId="{4C96FACC-DE32-4A1F-A8A2-65F885099D87}" srcOrd="0" destOrd="0" presId="urn:microsoft.com/office/officeart/2005/8/layout/vList2"/>
    <dgm:cxn modelId="{9CC79762-DFFD-4EFC-803D-371956B20B6D}" srcId="{ABFBAB38-FA23-4408-8920-191CBF3CAAAC}" destId="{D796F66A-5CEF-4832-9276-B7013FC13E90}" srcOrd="1" destOrd="0" parTransId="{13FE0256-BEBC-4959-BA3D-80AB3FD5B748}" sibTransId="{A67B4BF6-6630-45C6-ABD9-D83B306ABF6F}"/>
    <dgm:cxn modelId="{4BEED466-3E90-4C5C-8C67-8A21AC00346C}" type="presOf" srcId="{AA66328C-852B-4F08-BA10-CB9EA383F94F}" destId="{4C96FACC-DE32-4A1F-A8A2-65F885099D87}" srcOrd="0" destOrd="2" presId="urn:microsoft.com/office/officeart/2005/8/layout/vList2"/>
    <dgm:cxn modelId="{FEF72C4A-A7C0-48EA-A520-34E386EFC6CC}" srcId="{61AE40A4-46CB-4D6E-A846-F8B406BF168C}" destId="{FECB20B5-22D5-47C4-8C2E-9D6BD6725050}" srcOrd="1" destOrd="0" parTransId="{5E40A4C3-18EA-48E0-AF0D-2D2DB4D7A65F}" sibTransId="{90ABAD7A-239F-4748-80D8-32F79C7B3A06}"/>
    <dgm:cxn modelId="{CBBE606A-81DC-4456-9CF0-C9ABDBB22636}" srcId="{61AE40A4-46CB-4D6E-A846-F8B406BF168C}" destId="{88152085-3710-4EF9-A5F9-6E2302AFBF58}" srcOrd="3" destOrd="0" parTransId="{5F26E3DC-4513-4C71-BC18-AA9E85BB2619}" sibTransId="{DB0143E5-F6B3-4D3C-BC7B-077A61AA7882}"/>
    <dgm:cxn modelId="{99A7247C-A660-4728-AE62-E4A059073203}" type="presOf" srcId="{D796F66A-5CEF-4832-9276-B7013FC13E90}" destId="{A5D49384-5D5B-4F9F-9FFC-16EA0337EC78}" srcOrd="0" destOrd="0" presId="urn:microsoft.com/office/officeart/2005/8/layout/vList2"/>
    <dgm:cxn modelId="{1090C57F-E1AF-447B-9169-6D986F720681}" srcId="{D796F66A-5CEF-4832-9276-B7013FC13E90}" destId="{FB863778-0E06-4A19-B99E-CC42B773674C}" srcOrd="0" destOrd="0" parTransId="{C14E6059-2D2F-4668-B6BE-3D7A7585AEB3}" sibTransId="{2912F71C-8F2B-4890-B58E-631B0EB73270}"/>
    <dgm:cxn modelId="{49729C87-1284-416F-AE7A-A7381DE011C1}" srcId="{ABFBAB38-FA23-4408-8920-191CBF3CAAAC}" destId="{61AE40A4-46CB-4D6E-A846-F8B406BF168C}" srcOrd="0" destOrd="0" parTransId="{608C9114-CAAB-43DE-88E2-BD7827DD8A9F}" sibTransId="{C04F71CA-05C8-49DA-BA18-753AE1D5AF98}"/>
    <dgm:cxn modelId="{F3E7188A-CD36-4117-9C98-EC5894F46767}" type="presOf" srcId="{61AE40A4-46CB-4D6E-A846-F8B406BF168C}" destId="{418DFD8A-8867-4C32-A239-9BA52B919C65}" srcOrd="0" destOrd="0" presId="urn:microsoft.com/office/officeart/2005/8/layout/vList2"/>
    <dgm:cxn modelId="{37055891-F72E-4092-A1E0-71D8C3DD71E6}" type="presOf" srcId="{FB863778-0E06-4A19-B99E-CC42B773674C}" destId="{5B432E70-19FE-449F-8A0C-7EDBDCFE8CDD}" srcOrd="0" destOrd="0" presId="urn:microsoft.com/office/officeart/2005/8/layout/vList2"/>
    <dgm:cxn modelId="{2FE86993-F07F-4E00-9169-25649512ABD0}" type="presOf" srcId="{AF25D39D-BF89-4A02-8D3A-43B35324F16E}" destId="{5B432E70-19FE-449F-8A0C-7EDBDCFE8CDD}" srcOrd="0" destOrd="2" presId="urn:microsoft.com/office/officeart/2005/8/layout/vList2"/>
    <dgm:cxn modelId="{F80E0595-45F8-42EA-9834-3022F53ECA0C}" type="presOf" srcId="{72CF6B30-5B49-49D1-AFB6-A90E58BCA657}" destId="{5B432E70-19FE-449F-8A0C-7EDBDCFE8CDD}" srcOrd="0" destOrd="3" presId="urn:microsoft.com/office/officeart/2005/8/layout/vList2"/>
    <dgm:cxn modelId="{01D89795-DF52-4961-B2B0-3D97BEBC23E8}" srcId="{D796F66A-5CEF-4832-9276-B7013FC13E90}" destId="{72CF6B30-5B49-49D1-AFB6-A90E58BCA657}" srcOrd="3" destOrd="0" parTransId="{2056D73F-1B74-4847-A399-484CAE7300DD}" sibTransId="{CF88D356-788C-49E4-96A6-D65BADFF4F7C}"/>
    <dgm:cxn modelId="{808131A6-E1DC-43E2-9D9A-FC20A14D60DF}" srcId="{61AE40A4-46CB-4D6E-A846-F8B406BF168C}" destId="{D36D5E2F-1FCA-42B3-B637-8A6372B634A3}" srcOrd="4" destOrd="0" parTransId="{59BF9E28-93F7-4111-999B-1F123A849693}" sibTransId="{1D39F6BD-0E3A-436E-9BD7-FDCB979A826E}"/>
    <dgm:cxn modelId="{50F8D2B1-C881-4136-8F22-160596A72410}" srcId="{D796F66A-5CEF-4832-9276-B7013FC13E90}" destId="{AF25D39D-BF89-4A02-8D3A-43B35324F16E}" srcOrd="2" destOrd="0" parTransId="{105801C4-5A91-46C5-8E21-90D9493E610C}" sibTransId="{311D49F7-7F8B-474C-95B9-7FF25ED564BE}"/>
    <dgm:cxn modelId="{010907DC-7B85-4C89-845D-41E4D2A6CAC6}" type="presOf" srcId="{88152085-3710-4EF9-A5F9-6E2302AFBF58}" destId="{4C96FACC-DE32-4A1F-A8A2-65F885099D87}" srcOrd="0" destOrd="3" presId="urn:microsoft.com/office/officeart/2005/8/layout/vList2"/>
    <dgm:cxn modelId="{A1721BDE-96CC-47C7-A3A4-7546DC341766}" type="presOf" srcId="{ABFBAB38-FA23-4408-8920-191CBF3CAAAC}" destId="{A65DC8A8-9DE6-423C-BEB8-F1A143175049}" srcOrd="0" destOrd="0" presId="urn:microsoft.com/office/officeart/2005/8/layout/vList2"/>
    <dgm:cxn modelId="{019219EB-4BE5-4D65-B108-78E3423587D9}" srcId="{61AE40A4-46CB-4D6E-A846-F8B406BF168C}" destId="{CFF07815-FE5E-4851-A1B3-209948B75793}" srcOrd="0" destOrd="0" parTransId="{3EF95333-4B15-4CAD-A78B-0DEBCB217650}" sibTransId="{3A3D8FF6-EC87-4A7C-823B-ECF3A700E916}"/>
    <dgm:cxn modelId="{57DD06F9-7A01-47DB-BE43-C5A638D9A88E}" type="presOf" srcId="{4F852955-E3FA-406C-820F-99A0C46B988D}" destId="{5B432E70-19FE-449F-8A0C-7EDBDCFE8CDD}" srcOrd="0" destOrd="1" presId="urn:microsoft.com/office/officeart/2005/8/layout/vList2"/>
    <dgm:cxn modelId="{B24E0A0D-71DA-44FA-9CD4-3549C660A585}" type="presParOf" srcId="{A65DC8A8-9DE6-423C-BEB8-F1A143175049}" destId="{418DFD8A-8867-4C32-A239-9BA52B919C65}" srcOrd="0" destOrd="0" presId="urn:microsoft.com/office/officeart/2005/8/layout/vList2"/>
    <dgm:cxn modelId="{B9E83A21-C0C7-4A9B-807D-2601F62B698E}" type="presParOf" srcId="{A65DC8A8-9DE6-423C-BEB8-F1A143175049}" destId="{4C96FACC-DE32-4A1F-A8A2-65F885099D87}" srcOrd="1" destOrd="0" presId="urn:microsoft.com/office/officeart/2005/8/layout/vList2"/>
    <dgm:cxn modelId="{7B8FC50E-4483-4C57-A03B-670C39243347}" type="presParOf" srcId="{A65DC8A8-9DE6-423C-BEB8-F1A143175049}" destId="{A5D49384-5D5B-4F9F-9FFC-16EA0337EC78}" srcOrd="2" destOrd="0" presId="urn:microsoft.com/office/officeart/2005/8/layout/vList2"/>
    <dgm:cxn modelId="{907AC93E-1503-4891-907A-5D6CFFC89FE9}" type="presParOf" srcId="{A65DC8A8-9DE6-423C-BEB8-F1A143175049}" destId="{5B432E70-19FE-449F-8A0C-7EDBDCFE8C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dgm:spPr/>
      <dgm:t>
        <a:bodyPr/>
        <a:lstStyle/>
        <a:p>
          <a:r>
            <a:rPr lang="es-CL" dirty="0"/>
            <a:t>Posición en el cielo</a:t>
          </a:r>
          <a:endParaRPr lang="en-US"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dgm:spPr/>
      <dgm:t>
        <a:bodyPr/>
        <a:lstStyle/>
        <a:p>
          <a:r>
            <a:rPr lang="es-CL" dirty="0"/>
            <a:t>Distancia</a:t>
          </a:r>
          <a:endParaRPr lang="en-US"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dgm:spPr/>
      <dgm:t>
        <a:bodyPr/>
        <a:lstStyle/>
        <a:p>
          <a:r>
            <a:rPr lang="es-CL" dirty="0"/>
            <a:t>Tipo Espectral</a:t>
          </a:r>
          <a:endParaRPr lang="en-US"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dgm:spPr/>
      <dgm:t>
        <a:bodyPr/>
        <a:lstStyle/>
        <a:p>
          <a:r>
            <a:rPr lang="es-CL" dirty="0"/>
            <a:t>Cantidad de luz </a:t>
          </a:r>
          <a:endParaRPr lang="en-US"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903D-27A1-4979-B8FA-F0AB7D3B1764}">
      <dsp:nvSpPr>
        <dsp:cNvPr id="0" name=""/>
        <dsp:cNvSpPr/>
      </dsp:nvSpPr>
      <dsp:spPr>
        <a:xfrm>
          <a:off x="0" y="259655"/>
          <a:ext cx="7559504"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Supervised Learning (Aprendizaje Supervisado)</a:t>
          </a:r>
          <a:endParaRPr lang="en-US" sz="2300" kern="1200"/>
        </a:p>
      </dsp:txBody>
      <dsp:txXfrm>
        <a:off x="27586" y="287241"/>
        <a:ext cx="7504332" cy="509938"/>
      </dsp:txXfrm>
    </dsp:sp>
    <dsp:sp modelId="{8A015E75-1C0D-46E9-9448-C1D5C3BD3E05}">
      <dsp:nvSpPr>
        <dsp:cNvPr id="0" name=""/>
        <dsp:cNvSpPr/>
      </dsp:nvSpPr>
      <dsp:spPr>
        <a:xfrm>
          <a:off x="0" y="824765"/>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Hace que la máquina aprenda de manera explícita.</a:t>
          </a:r>
          <a:endParaRPr lang="en-US" sz="1800" kern="1200"/>
        </a:p>
        <a:p>
          <a:pPr marL="171450" lvl="1" indent="-171450" algn="l" defTabSz="800100">
            <a:lnSpc>
              <a:spcPct val="90000"/>
            </a:lnSpc>
            <a:spcBef>
              <a:spcPct val="0"/>
            </a:spcBef>
            <a:spcAft>
              <a:spcPct val="20000"/>
            </a:spcAft>
            <a:buChar char="•"/>
          </a:pPr>
          <a:r>
            <a:rPr lang="es-US" sz="1800" kern="1200"/>
            <a:t>Se proporciona datos con salidas claramente definidas.</a:t>
          </a:r>
          <a:endParaRPr lang="en-US" sz="1800" kern="1200"/>
        </a:p>
        <a:p>
          <a:pPr marL="171450" lvl="1" indent="-171450" algn="l" defTabSz="800100">
            <a:lnSpc>
              <a:spcPct val="90000"/>
            </a:lnSpc>
            <a:spcBef>
              <a:spcPct val="0"/>
            </a:spcBef>
            <a:spcAft>
              <a:spcPct val="20000"/>
            </a:spcAft>
            <a:buChar char="•"/>
          </a:pPr>
          <a:r>
            <a:rPr lang="es-US" sz="1800" kern="1200"/>
            <a:t>Se da retroalimentación directa.</a:t>
          </a:r>
          <a:endParaRPr lang="en-US" sz="1800" kern="1200"/>
        </a:p>
        <a:p>
          <a:pPr marL="171450" lvl="1" indent="-171450" algn="l" defTabSz="800100">
            <a:lnSpc>
              <a:spcPct val="90000"/>
            </a:lnSpc>
            <a:spcBef>
              <a:spcPct val="0"/>
            </a:spcBef>
            <a:spcAft>
              <a:spcPct val="20000"/>
            </a:spcAft>
            <a:buChar char="•"/>
          </a:pPr>
          <a:r>
            <a:rPr lang="es-US" sz="1800" kern="1200"/>
            <a:t>Predice resultados o el futuro.</a:t>
          </a:r>
          <a:endParaRPr lang="en-US" sz="1800" kern="1200"/>
        </a:p>
        <a:p>
          <a:pPr marL="171450" lvl="1" indent="-171450" algn="l" defTabSz="800100">
            <a:lnSpc>
              <a:spcPct val="90000"/>
            </a:lnSpc>
            <a:spcBef>
              <a:spcPct val="0"/>
            </a:spcBef>
            <a:spcAft>
              <a:spcPct val="20000"/>
            </a:spcAft>
            <a:buChar char="•"/>
          </a:pPr>
          <a:r>
            <a:rPr lang="es-US" sz="1800" kern="1200"/>
            <a:t>Resuelve problemas de clasificación y regresión.</a:t>
          </a:r>
          <a:endParaRPr lang="en-US" sz="1800" kern="1200"/>
        </a:p>
      </dsp:txBody>
      <dsp:txXfrm>
        <a:off x="0" y="824765"/>
        <a:ext cx="7559504" cy="1571130"/>
      </dsp:txXfrm>
    </dsp:sp>
    <dsp:sp modelId="{FF10DBC4-5580-4BDA-A74A-5E5BA06906D7}">
      <dsp:nvSpPr>
        <dsp:cNvPr id="0" name=""/>
        <dsp:cNvSpPr/>
      </dsp:nvSpPr>
      <dsp:spPr>
        <a:xfrm>
          <a:off x="0" y="2395896"/>
          <a:ext cx="7559504" cy="56511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Unsupervised Learning (Aprendizaje No Supervisado)</a:t>
          </a:r>
          <a:endParaRPr lang="en-US" sz="2300" kern="1200"/>
        </a:p>
      </dsp:txBody>
      <dsp:txXfrm>
        <a:off x="27586" y="2423482"/>
        <a:ext cx="7504332" cy="509938"/>
      </dsp:txXfrm>
    </dsp:sp>
    <dsp:sp modelId="{F4280831-57C3-407E-A7A7-EE068774E8D5}">
      <dsp:nvSpPr>
        <dsp:cNvPr id="0" name=""/>
        <dsp:cNvSpPr/>
      </dsp:nvSpPr>
      <dsp:spPr>
        <a:xfrm>
          <a:off x="0" y="2961006"/>
          <a:ext cx="755950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La máquina entiende los datos (identifica patrones o estructuras).</a:t>
          </a:r>
          <a:endParaRPr lang="en-US" sz="1800" kern="1200"/>
        </a:p>
        <a:p>
          <a:pPr marL="171450" lvl="1" indent="-171450" algn="l" defTabSz="800100">
            <a:lnSpc>
              <a:spcPct val="90000"/>
            </a:lnSpc>
            <a:spcBef>
              <a:spcPct val="0"/>
            </a:spcBef>
            <a:spcAft>
              <a:spcPct val="20000"/>
            </a:spcAft>
            <a:buChar char="•"/>
          </a:pPr>
          <a:r>
            <a:rPr lang="es-US" sz="1800" kern="1200"/>
            <a:t>La evaluación es cualitativa o indirecta.</a:t>
          </a:r>
          <a:endParaRPr lang="en-US" sz="1800" kern="1200"/>
        </a:p>
        <a:p>
          <a:pPr marL="171450" lvl="1" indent="-171450" algn="l" defTabSz="800100">
            <a:lnSpc>
              <a:spcPct val="90000"/>
            </a:lnSpc>
            <a:spcBef>
              <a:spcPct val="0"/>
            </a:spcBef>
            <a:spcAft>
              <a:spcPct val="20000"/>
            </a:spcAft>
            <a:buChar char="•"/>
          </a:pPr>
          <a:r>
            <a:rPr lang="es-US" sz="1800" kern="1200"/>
            <a:t>No predice ni encuentra algo específico.</a:t>
          </a:r>
          <a:endParaRPr lang="en-US" sz="1800" kern="1200"/>
        </a:p>
      </dsp:txBody>
      <dsp:txXfrm>
        <a:off x="0" y="2961006"/>
        <a:ext cx="7559504" cy="928395"/>
      </dsp:txXfrm>
    </dsp:sp>
    <dsp:sp modelId="{41434EC1-94A8-403F-BA71-0929711A488B}">
      <dsp:nvSpPr>
        <dsp:cNvPr id="0" name=""/>
        <dsp:cNvSpPr/>
      </dsp:nvSpPr>
      <dsp:spPr>
        <a:xfrm>
          <a:off x="0" y="3889401"/>
          <a:ext cx="7559504"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Reinforcement Learning (Aprendizaje por Refuerzo)</a:t>
          </a:r>
          <a:endParaRPr lang="en-US" sz="2300" kern="1200"/>
        </a:p>
      </dsp:txBody>
      <dsp:txXfrm>
        <a:off x="27586" y="3916987"/>
        <a:ext cx="7504332" cy="509938"/>
      </dsp:txXfrm>
    </dsp:sp>
    <dsp:sp modelId="{370047D1-252C-45C1-862B-5A212D7675E5}">
      <dsp:nvSpPr>
        <dsp:cNvPr id="0" name=""/>
        <dsp:cNvSpPr/>
      </dsp:nvSpPr>
      <dsp:spPr>
        <a:xfrm>
          <a:off x="0" y="4454511"/>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Un enfoque hacia la inteligencia artificial.</a:t>
          </a:r>
          <a:endParaRPr lang="en-US" sz="1800" kern="1200"/>
        </a:p>
        <a:p>
          <a:pPr marL="171450" lvl="1" indent="-171450" algn="l" defTabSz="800100">
            <a:lnSpc>
              <a:spcPct val="90000"/>
            </a:lnSpc>
            <a:spcBef>
              <a:spcPct val="0"/>
            </a:spcBef>
            <a:spcAft>
              <a:spcPct val="20000"/>
            </a:spcAft>
            <a:buChar char="•"/>
          </a:pPr>
          <a:r>
            <a:rPr lang="es-US" sz="1800" kern="1200"/>
            <a:t>Aprendizaje basado en recompensas.</a:t>
          </a:r>
          <a:endParaRPr lang="en-US" sz="1800" kern="1200"/>
        </a:p>
        <a:p>
          <a:pPr marL="171450" lvl="1" indent="-171450" algn="l" defTabSz="800100">
            <a:lnSpc>
              <a:spcPct val="90000"/>
            </a:lnSpc>
            <a:spcBef>
              <a:spcPct val="0"/>
            </a:spcBef>
            <a:spcAft>
              <a:spcPct val="20000"/>
            </a:spcAft>
            <a:buChar char="•"/>
          </a:pPr>
          <a:r>
            <a:rPr lang="es-US" sz="1800" kern="1200"/>
            <a:t>Aprende a partir de refuerzos positivos y negativos.</a:t>
          </a:r>
          <a:endParaRPr lang="en-US" sz="1800" kern="1200"/>
        </a:p>
        <a:p>
          <a:pPr marL="171450" lvl="1" indent="-171450" algn="l" defTabSz="800100">
            <a:lnSpc>
              <a:spcPct val="90000"/>
            </a:lnSpc>
            <a:spcBef>
              <a:spcPct val="0"/>
            </a:spcBef>
            <a:spcAft>
              <a:spcPct val="20000"/>
            </a:spcAft>
            <a:buChar char="•"/>
          </a:pPr>
          <a:r>
            <a:rPr lang="es-US" sz="1800" kern="1200"/>
            <a:t>La máquina aprende cómo actuar en un entorno determinado.</a:t>
          </a:r>
          <a:endParaRPr lang="en-US" sz="1800" kern="1200"/>
        </a:p>
        <a:p>
          <a:pPr marL="171450" lvl="1" indent="-171450" algn="l" defTabSz="800100">
            <a:lnSpc>
              <a:spcPct val="90000"/>
            </a:lnSpc>
            <a:spcBef>
              <a:spcPct val="0"/>
            </a:spcBef>
            <a:spcAft>
              <a:spcPct val="20000"/>
            </a:spcAft>
            <a:buChar char="•"/>
          </a:pPr>
          <a:r>
            <a:rPr lang="es-US" sz="1800" kern="1200"/>
            <a:t>Maximiza las recompensas.</a:t>
          </a:r>
          <a:endParaRPr lang="en-US" sz="1800" kern="1200"/>
        </a:p>
      </dsp:txBody>
      <dsp:txXfrm>
        <a:off x="0" y="4454511"/>
        <a:ext cx="7559504" cy="15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1C42-0D3E-4961-88DE-19317CF2CCE6}">
      <dsp:nvSpPr>
        <dsp:cNvPr id="0" name=""/>
        <dsp:cNvSpPr/>
      </dsp:nvSpPr>
      <dsp:spPr>
        <a:xfrm>
          <a:off x="0" y="160869"/>
          <a:ext cx="7559504" cy="12530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Supervisado</a:t>
          </a:r>
          <a:endParaRPr lang="en-US" sz="5100" kern="1200"/>
        </a:p>
      </dsp:txBody>
      <dsp:txXfrm>
        <a:off x="61170" y="222039"/>
        <a:ext cx="7437164" cy="1130730"/>
      </dsp:txXfrm>
    </dsp:sp>
    <dsp:sp modelId="{70E9FC84-4D3D-4DB2-8049-134342D38DD4}">
      <dsp:nvSpPr>
        <dsp:cNvPr id="0" name=""/>
        <dsp:cNvSpPr/>
      </dsp:nvSpPr>
      <dsp:spPr>
        <a:xfrm>
          <a:off x="0" y="1413939"/>
          <a:ext cx="7559504" cy="2058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Arboles de decisión</a:t>
          </a:r>
          <a:endParaRPr lang="en-US" sz="4000" kern="1200"/>
        </a:p>
        <a:p>
          <a:pPr marL="285750" lvl="1" indent="-285750" algn="l" defTabSz="1778000">
            <a:lnSpc>
              <a:spcPct val="90000"/>
            </a:lnSpc>
            <a:spcBef>
              <a:spcPct val="0"/>
            </a:spcBef>
            <a:spcAft>
              <a:spcPct val="20000"/>
            </a:spcAft>
            <a:buChar char="•"/>
          </a:pPr>
          <a:r>
            <a:rPr lang="es-CL" sz="4000" kern="1200"/>
            <a:t>Support Vector Machine (SVM)</a:t>
          </a:r>
          <a:endParaRPr lang="en-US" sz="4000" kern="1200"/>
        </a:p>
        <a:p>
          <a:pPr marL="285750" lvl="1" indent="-285750" algn="l" defTabSz="1778000">
            <a:lnSpc>
              <a:spcPct val="90000"/>
            </a:lnSpc>
            <a:spcBef>
              <a:spcPct val="0"/>
            </a:spcBef>
            <a:spcAft>
              <a:spcPct val="20000"/>
            </a:spcAft>
            <a:buChar char="•"/>
          </a:pPr>
          <a:r>
            <a:rPr lang="es-CL" sz="4000" kern="1200"/>
            <a:t>Redes neuronales</a:t>
          </a:r>
          <a:endParaRPr lang="en-US" sz="4000" kern="1200"/>
        </a:p>
      </dsp:txBody>
      <dsp:txXfrm>
        <a:off x="0" y="1413939"/>
        <a:ext cx="7559504" cy="2058614"/>
      </dsp:txXfrm>
    </dsp:sp>
    <dsp:sp modelId="{9E25B160-1FF0-427E-B791-1BD833EFF3D4}">
      <dsp:nvSpPr>
        <dsp:cNvPr id="0" name=""/>
        <dsp:cNvSpPr/>
      </dsp:nvSpPr>
      <dsp:spPr>
        <a:xfrm>
          <a:off x="0" y="3472554"/>
          <a:ext cx="7559504" cy="125307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No supervisado</a:t>
          </a:r>
          <a:endParaRPr lang="en-US" sz="5100" kern="1200"/>
        </a:p>
      </dsp:txBody>
      <dsp:txXfrm>
        <a:off x="61170" y="3533724"/>
        <a:ext cx="7437164" cy="1130730"/>
      </dsp:txXfrm>
    </dsp:sp>
    <dsp:sp modelId="{B6CE024D-0C5A-451B-AF81-86B21953BEC2}">
      <dsp:nvSpPr>
        <dsp:cNvPr id="0" name=""/>
        <dsp:cNvSpPr/>
      </dsp:nvSpPr>
      <dsp:spPr>
        <a:xfrm>
          <a:off x="0" y="4725624"/>
          <a:ext cx="7559504" cy="1398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Kmeans</a:t>
          </a:r>
          <a:endParaRPr lang="en-US" sz="4000" kern="1200"/>
        </a:p>
        <a:p>
          <a:pPr marL="285750" lvl="1" indent="-285750" algn="l" defTabSz="1778000">
            <a:lnSpc>
              <a:spcPct val="90000"/>
            </a:lnSpc>
            <a:spcBef>
              <a:spcPct val="0"/>
            </a:spcBef>
            <a:spcAft>
              <a:spcPct val="20000"/>
            </a:spcAft>
            <a:buChar char="•"/>
          </a:pPr>
          <a:r>
            <a:rPr lang="es-CL" sz="4000" kern="1200"/>
            <a:t>PCA</a:t>
          </a:r>
          <a:endParaRPr lang="en-US" sz="4000" kern="1200"/>
        </a:p>
      </dsp:txBody>
      <dsp:txXfrm>
        <a:off x="0" y="4725624"/>
        <a:ext cx="7559504" cy="1398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DFD8A-8867-4C32-A239-9BA52B919C65}">
      <dsp:nvSpPr>
        <dsp:cNvPr id="0" name=""/>
        <dsp:cNvSpPr/>
      </dsp:nvSpPr>
      <dsp:spPr>
        <a:xfrm>
          <a:off x="0" y="99521"/>
          <a:ext cx="6589260" cy="7370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L" sz="3000" kern="1200"/>
            <a:t>Regresión</a:t>
          </a:r>
          <a:endParaRPr lang="en-US" sz="3000" kern="1200"/>
        </a:p>
      </dsp:txBody>
      <dsp:txXfrm>
        <a:off x="35982" y="135503"/>
        <a:ext cx="6517296" cy="665135"/>
      </dsp:txXfrm>
    </dsp:sp>
    <dsp:sp modelId="{4C96FACC-DE32-4A1F-A8A2-65F885099D87}">
      <dsp:nvSpPr>
        <dsp:cNvPr id="0" name=""/>
        <dsp:cNvSpPr/>
      </dsp:nvSpPr>
      <dsp:spPr>
        <a:xfrm>
          <a:off x="0" y="836621"/>
          <a:ext cx="658926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US" sz="2300" b="0" i="0" kern="1200"/>
            <a:t>Linear Regression</a:t>
          </a:r>
          <a:endParaRPr lang="en-US" sz="2300" kern="1200"/>
        </a:p>
        <a:p>
          <a:pPr marL="228600" lvl="1" indent="-228600" algn="l" defTabSz="1022350">
            <a:lnSpc>
              <a:spcPct val="90000"/>
            </a:lnSpc>
            <a:spcBef>
              <a:spcPct val="0"/>
            </a:spcBef>
            <a:spcAft>
              <a:spcPct val="20000"/>
            </a:spcAft>
            <a:buChar char="•"/>
          </a:pPr>
          <a:r>
            <a:rPr lang="es-US" sz="2300" b="0" i="0" kern="1200"/>
            <a:t>Regression Trees</a:t>
          </a:r>
          <a:endParaRPr lang="en-US" sz="2300" kern="1200"/>
        </a:p>
        <a:p>
          <a:pPr marL="228600" lvl="1" indent="-228600" algn="l" defTabSz="1022350">
            <a:lnSpc>
              <a:spcPct val="90000"/>
            </a:lnSpc>
            <a:spcBef>
              <a:spcPct val="0"/>
            </a:spcBef>
            <a:spcAft>
              <a:spcPct val="20000"/>
            </a:spcAft>
            <a:buChar char="•"/>
          </a:pPr>
          <a:r>
            <a:rPr lang="es-US" sz="2300" b="0" i="0" kern="1200"/>
            <a:t>Non-Linear Regression</a:t>
          </a:r>
          <a:endParaRPr lang="en-US" sz="2300" kern="1200"/>
        </a:p>
        <a:p>
          <a:pPr marL="228600" lvl="1" indent="-228600" algn="l" defTabSz="1022350">
            <a:lnSpc>
              <a:spcPct val="90000"/>
            </a:lnSpc>
            <a:spcBef>
              <a:spcPct val="0"/>
            </a:spcBef>
            <a:spcAft>
              <a:spcPct val="20000"/>
            </a:spcAft>
            <a:buChar char="•"/>
          </a:pPr>
          <a:r>
            <a:rPr lang="es-US" sz="2300" b="0" i="0" kern="1200"/>
            <a:t>Bayesian Linear Regression</a:t>
          </a:r>
          <a:endParaRPr lang="en-US" sz="2300" kern="1200"/>
        </a:p>
        <a:p>
          <a:pPr marL="228600" lvl="1" indent="-228600" algn="l" defTabSz="1022350">
            <a:lnSpc>
              <a:spcPct val="90000"/>
            </a:lnSpc>
            <a:spcBef>
              <a:spcPct val="0"/>
            </a:spcBef>
            <a:spcAft>
              <a:spcPct val="20000"/>
            </a:spcAft>
            <a:buChar char="•"/>
          </a:pPr>
          <a:r>
            <a:rPr lang="es-US" sz="2300" b="0" i="0" kern="1200"/>
            <a:t>Polynomial Regression</a:t>
          </a:r>
          <a:endParaRPr lang="en-US" sz="2300" kern="1200"/>
        </a:p>
      </dsp:txBody>
      <dsp:txXfrm>
        <a:off x="0" y="836621"/>
        <a:ext cx="6589260" cy="1987200"/>
      </dsp:txXfrm>
    </dsp:sp>
    <dsp:sp modelId="{A5D49384-5D5B-4F9F-9FFC-16EA0337EC78}">
      <dsp:nvSpPr>
        <dsp:cNvPr id="0" name=""/>
        <dsp:cNvSpPr/>
      </dsp:nvSpPr>
      <dsp:spPr>
        <a:xfrm>
          <a:off x="0" y="2823821"/>
          <a:ext cx="6589260" cy="7370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US" sz="3000" b="0" i="0" kern="1200"/>
            <a:t>Clasificación</a:t>
          </a:r>
          <a:endParaRPr lang="en-US" sz="3000" kern="1200"/>
        </a:p>
      </dsp:txBody>
      <dsp:txXfrm>
        <a:off x="35982" y="2859803"/>
        <a:ext cx="6517296" cy="665135"/>
      </dsp:txXfrm>
    </dsp:sp>
    <dsp:sp modelId="{5B432E70-19FE-449F-8A0C-7EDBDCFE8CDD}">
      <dsp:nvSpPr>
        <dsp:cNvPr id="0" name=""/>
        <dsp:cNvSpPr/>
      </dsp:nvSpPr>
      <dsp:spPr>
        <a:xfrm>
          <a:off x="0" y="3560921"/>
          <a:ext cx="658926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Random Forest</a:t>
          </a:r>
          <a:endParaRPr lang="en-US" sz="2300" kern="1200"/>
        </a:p>
        <a:p>
          <a:pPr marL="228600" lvl="1" indent="-228600" algn="l" defTabSz="1022350">
            <a:lnSpc>
              <a:spcPct val="90000"/>
            </a:lnSpc>
            <a:spcBef>
              <a:spcPct val="0"/>
            </a:spcBef>
            <a:spcAft>
              <a:spcPct val="20000"/>
            </a:spcAft>
            <a:buChar char="•"/>
          </a:pPr>
          <a:r>
            <a:rPr lang="en-US" sz="2300" b="0" i="0" kern="1200"/>
            <a:t>Decision Trees</a:t>
          </a:r>
          <a:endParaRPr lang="en-US" sz="2300" kern="1200"/>
        </a:p>
        <a:p>
          <a:pPr marL="228600" lvl="1" indent="-228600" algn="l" defTabSz="1022350">
            <a:lnSpc>
              <a:spcPct val="90000"/>
            </a:lnSpc>
            <a:spcBef>
              <a:spcPct val="0"/>
            </a:spcBef>
            <a:spcAft>
              <a:spcPct val="20000"/>
            </a:spcAft>
            <a:buChar char="•"/>
          </a:pPr>
          <a:r>
            <a:rPr lang="en-US" sz="2300" b="0" i="0" kern="1200"/>
            <a:t>Logistic Regression</a:t>
          </a:r>
          <a:endParaRPr lang="en-US" sz="2300" kern="1200"/>
        </a:p>
        <a:p>
          <a:pPr marL="228600" lvl="1" indent="-228600" algn="l" defTabSz="1022350">
            <a:lnSpc>
              <a:spcPct val="90000"/>
            </a:lnSpc>
            <a:spcBef>
              <a:spcPct val="0"/>
            </a:spcBef>
            <a:spcAft>
              <a:spcPct val="20000"/>
            </a:spcAft>
            <a:buChar char="•"/>
          </a:pPr>
          <a:r>
            <a:rPr lang="en-US" sz="2300" b="0" i="0" kern="1200"/>
            <a:t>Support vector Machines</a:t>
          </a:r>
          <a:endParaRPr lang="en-US" sz="2300" kern="1200"/>
        </a:p>
      </dsp:txBody>
      <dsp:txXfrm>
        <a:off x="0" y="3560921"/>
        <a:ext cx="6589260" cy="1583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Posición en el cielo</a:t>
          </a:r>
          <a:endParaRPr lang="en-US" sz="30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Cantidad de luz </a:t>
          </a:r>
          <a:endParaRPr lang="en-US" sz="30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Tipo Espectral</a:t>
          </a:r>
          <a:endParaRPr lang="en-US" sz="30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05-09-2024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machine-learning/intro-to-ml/supervised#:~:text=Features%20are%20the%20values%20that,wind%20direction%2C%20and%20atmospheric%20press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Glosario de Machine Learning entre muchas de la </a:t>
            </a:r>
            <a:r>
              <a:rPr lang="es-CL" dirty="0" err="1"/>
              <a:t>terminologia</a:t>
            </a:r>
            <a:endParaRPr lang="es-CL" dirty="0"/>
          </a:p>
          <a:p>
            <a:endParaRPr lang="es-CL" dirty="0"/>
          </a:p>
          <a:p>
            <a:r>
              <a:rPr lang="es-CL" dirty="0" err="1"/>
              <a:t>Example</a:t>
            </a:r>
            <a:r>
              <a:rPr lang="es-CL" dirty="0"/>
              <a:t>: </a:t>
            </a:r>
            <a:r>
              <a:rPr lang="es-CL" dirty="0" err="1"/>
              <a:t>corresponed</a:t>
            </a:r>
            <a:r>
              <a:rPr lang="es-CL" dirty="0"/>
              <a:t> a un dato completo, las características y el resultado, es lo que le entregamos al modelo</a:t>
            </a:r>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301972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Ahora a programar </a:t>
            </a:r>
            <a:r>
              <a:rPr lang="es-CL" dirty="0" err="1"/>
              <a:t>projects</a:t>
            </a:r>
            <a:r>
              <a:rPr lang="es-CL" dirty="0"/>
              <a:t>/1_ley_Hubble</a:t>
            </a:r>
          </a:p>
          <a:p>
            <a:endParaRPr lang="es-CL" dirty="0"/>
          </a:p>
          <a:p>
            <a:r>
              <a:rPr lang="es-CL" dirty="0"/>
              <a:t>Se deben hacer preguntas al publico como</a:t>
            </a:r>
          </a:p>
          <a:p>
            <a:r>
              <a:rPr lang="es-CL" dirty="0"/>
              <a:t>- Que tipo de aprendizaje estamos haciendo?</a:t>
            </a:r>
          </a:p>
        </p:txBody>
      </p:sp>
      <p:sp>
        <p:nvSpPr>
          <p:cNvPr id="4" name="Slide Number Placeholder 3"/>
          <p:cNvSpPr>
            <a:spLocks noGrp="1"/>
          </p:cNvSpPr>
          <p:nvPr>
            <p:ph type="sldNum" sz="quarter" idx="5"/>
          </p:nvPr>
        </p:nvSpPr>
        <p:spPr/>
        <p:txBody>
          <a:bodyPr/>
          <a:lstStyle/>
          <a:p>
            <a:fld id="{4DFE44E8-AE81-4FF0-A480-DCAF740CF93B}" type="slidenum">
              <a:rPr lang="es-CL" smtClean="0"/>
              <a:t>30</a:t>
            </a:fld>
            <a:endParaRPr lang="es-CL"/>
          </a:p>
        </p:txBody>
      </p:sp>
    </p:spTree>
    <p:extLst>
      <p:ext uri="{BB962C8B-B14F-4D97-AF65-F5344CB8AC3E}">
        <p14:creationId xmlns:p14="http://schemas.microsoft.com/office/powerpoint/2010/main" val="15036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De los conceptos más importantes</a:t>
            </a:r>
          </a:p>
        </p:txBody>
      </p:sp>
      <p:sp>
        <p:nvSpPr>
          <p:cNvPr id="4" name="Slide Number Placeholder 3"/>
          <p:cNvSpPr>
            <a:spLocks noGrp="1"/>
          </p:cNvSpPr>
          <p:nvPr>
            <p:ph type="sldNum" sz="quarter" idx="5"/>
          </p:nvPr>
        </p:nvSpPr>
        <p:spPr/>
        <p:txBody>
          <a:bodyPr/>
          <a:lstStyle/>
          <a:p>
            <a:fld id="{4DFE44E8-AE81-4FF0-A480-DCAF740CF93B}" type="slidenum">
              <a:rPr lang="es-CL" smtClean="0"/>
              <a:t>34</a:t>
            </a:fld>
            <a:endParaRPr lang="es-CL"/>
          </a:p>
        </p:txBody>
      </p:sp>
    </p:spTree>
    <p:extLst>
      <p:ext uri="{BB962C8B-B14F-4D97-AF65-F5344CB8AC3E}">
        <p14:creationId xmlns:p14="http://schemas.microsoft.com/office/powerpoint/2010/main" val="13475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44</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45</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46</a:t>
            </a:fld>
            <a:endParaRPr lang="es-CL"/>
          </a:p>
        </p:txBody>
      </p:sp>
    </p:spTree>
    <p:extLst>
      <p:ext uri="{BB962C8B-B14F-4D97-AF65-F5344CB8AC3E}">
        <p14:creationId xmlns:p14="http://schemas.microsoft.com/office/powerpoint/2010/main" val="143349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Support</a:t>
            </a:r>
            <a:r>
              <a:rPr lang="es-CL" dirty="0"/>
              <a:t> Vector Machine</a:t>
            </a:r>
          </a:p>
        </p:txBody>
      </p:sp>
      <p:sp>
        <p:nvSpPr>
          <p:cNvPr id="4" name="Slide Number Placeholder 3"/>
          <p:cNvSpPr>
            <a:spLocks noGrp="1"/>
          </p:cNvSpPr>
          <p:nvPr>
            <p:ph type="sldNum" sz="quarter" idx="5"/>
          </p:nvPr>
        </p:nvSpPr>
        <p:spPr/>
        <p:txBody>
          <a:bodyPr/>
          <a:lstStyle/>
          <a:p>
            <a:fld id="{4DFE44E8-AE81-4FF0-A480-DCAF740CF93B}" type="slidenum">
              <a:rPr lang="es-CL" smtClean="0"/>
              <a:t>47</a:t>
            </a:fld>
            <a:endParaRPr lang="es-CL"/>
          </a:p>
        </p:txBody>
      </p:sp>
    </p:spTree>
    <p:extLst>
      <p:ext uri="{BB962C8B-B14F-4D97-AF65-F5344CB8AC3E}">
        <p14:creationId xmlns:p14="http://schemas.microsoft.com/office/powerpoint/2010/main" val="35428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55</a:t>
            </a:fld>
            <a:endParaRPr lang="es-CL"/>
          </a:p>
        </p:txBody>
      </p:sp>
    </p:spTree>
    <p:extLst>
      <p:ext uri="{BB962C8B-B14F-4D97-AF65-F5344CB8AC3E}">
        <p14:creationId xmlns:p14="http://schemas.microsoft.com/office/powerpoint/2010/main" val="76711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Los datos no poseen la respuesta escrita, lo que queremos predecir no se encuentra en los datos y necesitamos a partir de la información que tenemos, clasificar los datos entre ellos. </a:t>
            </a:r>
          </a:p>
        </p:txBody>
      </p:sp>
      <p:sp>
        <p:nvSpPr>
          <p:cNvPr id="4" name="Slide Number Placeholder 3"/>
          <p:cNvSpPr>
            <a:spLocks noGrp="1"/>
          </p:cNvSpPr>
          <p:nvPr>
            <p:ph type="sldNum" sz="quarter" idx="5"/>
          </p:nvPr>
        </p:nvSpPr>
        <p:spPr/>
        <p:txBody>
          <a:bodyPr/>
          <a:lstStyle/>
          <a:p>
            <a:fld id="{4DFE44E8-AE81-4FF0-A480-DCAF740CF93B}" type="slidenum">
              <a:rPr lang="es-CL" smtClean="0"/>
              <a:t>56</a:t>
            </a:fld>
            <a:endParaRPr lang="es-CL"/>
          </a:p>
        </p:txBody>
      </p:sp>
    </p:spTree>
    <p:extLst>
      <p:ext uri="{BB962C8B-B14F-4D97-AF65-F5344CB8AC3E}">
        <p14:creationId xmlns:p14="http://schemas.microsoft.com/office/powerpoint/2010/main" val="3127955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gran problema en la astronomía es el de estimar la distancia de las cosas, únicamente tenemos el espectro de luz que nos llega y la cantidad de luz</a:t>
            </a:r>
          </a:p>
        </p:txBody>
      </p:sp>
      <p:sp>
        <p:nvSpPr>
          <p:cNvPr id="4" name="Slide Number Placeholder 3"/>
          <p:cNvSpPr>
            <a:spLocks noGrp="1"/>
          </p:cNvSpPr>
          <p:nvPr>
            <p:ph type="sldNum" sz="quarter" idx="5"/>
          </p:nvPr>
        </p:nvSpPr>
        <p:spPr/>
        <p:txBody>
          <a:bodyPr/>
          <a:lstStyle/>
          <a:p>
            <a:fld id="{4DFE44E8-AE81-4FF0-A480-DCAF740CF93B}" type="slidenum">
              <a:rPr lang="es-CL" smtClean="0"/>
              <a:t>76</a:t>
            </a:fld>
            <a:endParaRPr lang="es-CL"/>
          </a:p>
        </p:txBody>
      </p:sp>
    </p:spTree>
    <p:extLst>
      <p:ext uri="{BB962C8B-B14F-4D97-AF65-F5344CB8AC3E}">
        <p14:creationId xmlns:p14="http://schemas.microsoft.com/office/powerpoint/2010/main" val="8244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Supervised Learning  |  Machine Learning  |  Google for Developers</a:t>
            </a:r>
            <a:endParaRPr lang="en-US"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9</a:t>
            </a:fld>
            <a:endParaRPr lang="es-CL"/>
          </a:p>
        </p:txBody>
      </p:sp>
    </p:spTree>
    <p:extLst>
      <p:ext uri="{BB962C8B-B14F-4D97-AF65-F5344CB8AC3E}">
        <p14:creationId xmlns:p14="http://schemas.microsoft.com/office/powerpoint/2010/main" val="13791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algoritmo básico para entrenar y probar un modelo</a:t>
            </a:r>
          </a:p>
        </p:txBody>
      </p:sp>
      <p:sp>
        <p:nvSpPr>
          <p:cNvPr id="4" name="Slide Number Placeholder 3"/>
          <p:cNvSpPr>
            <a:spLocks noGrp="1"/>
          </p:cNvSpPr>
          <p:nvPr>
            <p:ph type="sldNum" sz="quarter" idx="5"/>
          </p:nvPr>
        </p:nvSpPr>
        <p:spPr/>
        <p:txBody>
          <a:bodyPr/>
          <a:lstStyle/>
          <a:p>
            <a:fld id="{4DFE44E8-AE81-4FF0-A480-DCAF740CF93B}" type="slidenum">
              <a:rPr lang="es-CL" smtClean="0"/>
              <a:t>14</a:t>
            </a:fld>
            <a:endParaRPr lang="es-CL"/>
          </a:p>
        </p:txBody>
      </p:sp>
    </p:spTree>
    <p:extLst>
      <p:ext uri="{BB962C8B-B14F-4D97-AF65-F5344CB8AC3E}">
        <p14:creationId xmlns:p14="http://schemas.microsoft.com/office/powerpoint/2010/main" val="119330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Existen formas como </a:t>
            </a:r>
            <a:r>
              <a:rPr lang="es-CL" dirty="0" err="1"/>
              <a:t>Kfolding</a:t>
            </a:r>
            <a:r>
              <a:rPr lang="es-CL" dirty="0"/>
              <a:t> que entrenan distintos modelos tomando distintas secciones de dato como training y validación, evitando el problema que de que el modelo no generalice bien a falta de clases</a:t>
            </a:r>
          </a:p>
        </p:txBody>
      </p:sp>
      <p:sp>
        <p:nvSpPr>
          <p:cNvPr id="4" name="Slide Number Placeholder 3"/>
          <p:cNvSpPr>
            <a:spLocks noGrp="1"/>
          </p:cNvSpPr>
          <p:nvPr>
            <p:ph type="sldNum" sz="quarter" idx="5"/>
          </p:nvPr>
        </p:nvSpPr>
        <p:spPr/>
        <p:txBody>
          <a:bodyPr/>
          <a:lstStyle/>
          <a:p>
            <a:fld id="{4DFE44E8-AE81-4FF0-A480-DCAF740CF93B}" type="slidenum">
              <a:rPr lang="es-CL" smtClean="0"/>
              <a:t>15</a:t>
            </a:fld>
            <a:endParaRPr lang="es-CL"/>
          </a:p>
        </p:txBody>
      </p:sp>
    </p:spTree>
    <p:extLst>
      <p:ext uri="{BB962C8B-B14F-4D97-AF65-F5344CB8AC3E}">
        <p14:creationId xmlns:p14="http://schemas.microsoft.com/office/powerpoint/2010/main" val="369658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Esta presentación podría ser exclusivamente de listar los métodos, propiedades, funciones a optimizar. Pero prefiero que entiendan y eventualmente dominen los algoritmos principales, pues bien aplicados pueden en conjunto resolver el 99% de los problemas de datos. Algunos problemas se verán beneficiados por usar algún algoritmo u otro, inclusive variaciones del algoritmo pueden ser sumamente poderosas, pero son casos muy particulares</a:t>
            </a:r>
          </a:p>
          <a:p>
            <a:endParaRPr lang="es-CL" dirty="0"/>
          </a:p>
          <a:p>
            <a:r>
              <a:rPr lang="es-CL" dirty="0"/>
              <a:t>Filosofía: “Domina lo básico, aprende lo necesario cuando lo necesites”</a:t>
            </a:r>
          </a:p>
          <a:p>
            <a:endParaRPr lang="es-CL" dirty="0"/>
          </a:p>
          <a:p>
            <a:r>
              <a:rPr lang="es-CL" dirty="0"/>
              <a:t>Es demasiado conocimiento para aprenderlo todo de una vez, es mejor tener una base fundamental de manera que puedas aprender y </a:t>
            </a:r>
            <a:r>
              <a:rPr lang="es-CL" dirty="0" err="1"/>
              <a:t>abosrber</a:t>
            </a:r>
            <a:r>
              <a:rPr lang="es-CL" dirty="0"/>
              <a:t> cualquier método nuevo.</a:t>
            </a:r>
          </a:p>
        </p:txBody>
      </p:sp>
      <p:sp>
        <p:nvSpPr>
          <p:cNvPr id="4" name="Slide Number Placeholder 3"/>
          <p:cNvSpPr>
            <a:spLocks noGrp="1"/>
          </p:cNvSpPr>
          <p:nvPr>
            <p:ph type="sldNum" sz="quarter" idx="5"/>
          </p:nvPr>
        </p:nvSpPr>
        <p:spPr/>
        <p:txBody>
          <a:bodyPr/>
          <a:lstStyle/>
          <a:p>
            <a:fld id="{4DFE44E8-AE81-4FF0-A480-DCAF740CF93B}" type="slidenum">
              <a:rPr lang="es-CL" smtClean="0"/>
              <a:t>18</a:t>
            </a:fld>
            <a:endParaRPr lang="es-CL"/>
          </a:p>
        </p:txBody>
      </p:sp>
    </p:spTree>
    <p:extLst>
      <p:ext uri="{BB962C8B-B14F-4D97-AF65-F5344CB8AC3E}">
        <p14:creationId xmlns:p14="http://schemas.microsoft.com/office/powerpoint/2010/main" val="35045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Tenemos a mano los resultados esperados, la computadora </a:t>
            </a:r>
            <a:r>
              <a:rPr lang="es-CL" dirty="0" err="1"/>
              <a:t>aprendera</a:t>
            </a:r>
            <a:r>
              <a:rPr lang="es-CL" dirty="0"/>
              <a:t> a replicar esos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19</a:t>
            </a:fld>
            <a:endParaRPr lang="es-CL"/>
          </a:p>
        </p:txBody>
      </p:sp>
    </p:spTree>
    <p:extLst>
      <p:ext uri="{BB962C8B-B14F-4D97-AF65-F5344CB8AC3E}">
        <p14:creationId xmlns:p14="http://schemas.microsoft.com/office/powerpoint/2010/main" val="207543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26</a:t>
            </a:fld>
            <a:endParaRPr lang="es-CL"/>
          </a:p>
        </p:txBody>
      </p:sp>
    </p:spTree>
    <p:extLst>
      <p:ext uri="{BB962C8B-B14F-4D97-AF65-F5344CB8AC3E}">
        <p14:creationId xmlns:p14="http://schemas.microsoft.com/office/powerpoint/2010/main" val="152387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Si tenemos tanto la distancia como la velocidad, que tipo de aprendizaje es?</a:t>
            </a:r>
          </a:p>
        </p:txBody>
      </p:sp>
      <p:sp>
        <p:nvSpPr>
          <p:cNvPr id="4" name="Slide Number Placeholder 3"/>
          <p:cNvSpPr>
            <a:spLocks noGrp="1"/>
          </p:cNvSpPr>
          <p:nvPr>
            <p:ph type="sldNum" sz="quarter" idx="5"/>
          </p:nvPr>
        </p:nvSpPr>
        <p:spPr/>
        <p:txBody>
          <a:bodyPr/>
          <a:lstStyle/>
          <a:p>
            <a:fld id="{4DFE44E8-AE81-4FF0-A480-DCAF740CF93B}" type="slidenum">
              <a:rPr lang="es-CL" smtClean="0"/>
              <a:t>29</a:t>
            </a:fld>
            <a:endParaRPr lang="es-CL"/>
          </a:p>
        </p:txBody>
      </p:sp>
    </p:spTree>
    <p:extLst>
      <p:ext uri="{BB962C8B-B14F-4D97-AF65-F5344CB8AC3E}">
        <p14:creationId xmlns:p14="http://schemas.microsoft.com/office/powerpoint/2010/main" val="390746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s.google.com/machine-learning/glossary#label" TargetMode="External"/><Relationship Id="rId3" Type="http://schemas.openxmlformats.org/officeDocument/2006/relationships/image" Target="../media/image1.jpeg"/><Relationship Id="rId7" Type="http://schemas.openxmlformats.org/officeDocument/2006/relationships/hyperlink" Target="https://developers.google.com/machine-learning/glossary#labeled-example" TargetMode="External"/><Relationship Id="rId12" Type="http://schemas.openxmlformats.org/officeDocument/2006/relationships/hyperlink" Target="https://developers.google.com/machine-learning/glossar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velopers.google.com/machine-learning/glossary#inference" TargetMode="External"/><Relationship Id="rId11" Type="http://schemas.openxmlformats.org/officeDocument/2006/relationships/hyperlink" Target="https://developers.google.com/machine-learning/glossary#training" TargetMode="External"/><Relationship Id="rId5" Type="http://schemas.openxmlformats.org/officeDocument/2006/relationships/hyperlink" Target="https://developers.google.com/machine-learning/glossary#feature" TargetMode="External"/><Relationship Id="rId10" Type="http://schemas.openxmlformats.org/officeDocument/2006/relationships/hyperlink" Target="https://developers.google.com/machine-learning/glossary#prediction" TargetMode="External"/><Relationship Id="rId4" Type="http://schemas.openxmlformats.org/officeDocument/2006/relationships/hyperlink" Target="https://developers.google.com/machine-learning/glossary#example" TargetMode="External"/><Relationship Id="rId9" Type="http://schemas.openxmlformats.org/officeDocument/2006/relationships/hyperlink" Target="https://developers.google.com/machine-learning/glossary#lo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s://scikit-learn.org/stable/modules/generated/sklearn.ensemble.RandomForestClassifier.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s.copernicus.org/articles/12/933/2021/?source=post_page-----1c49bca9bbe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cikit-learn.org/stable/modules/generated/sklearn.svm.SVC.html" TargetMode="Externa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hyperlink" Target="https://www.kaggle.com/datasets/konivat/hipparcos-star-catalog/data" TargetMode="External"/><Relationship Id="rId4" Type="http://schemas.openxmlformats.org/officeDocument/2006/relationships/hyperlink" Target="https://www.kaggle.com/code/prasadperera/the-boston-housing-datase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n2yo.com/satellite/?s=20169"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kaggle.com/harlfoxem/housesalesprediction" TargetMode="External"/><Relationship Id="rId3" Type="http://schemas.openxmlformats.org/officeDocument/2006/relationships/hyperlink" Target="https://www.kaggle.com/uciml/mushroom-classification" TargetMode="External"/><Relationship Id="rId7" Type="http://schemas.openxmlformats.org/officeDocument/2006/relationships/hyperlink" Target="https://www.kaggle.com/mirichoi0218/insurance" TargetMode="External"/><Relationship Id="rId2" Type="http://schemas.openxmlformats.org/officeDocument/2006/relationships/hyperlink" Target="http://https/www.kaggle.com/uciml/iris" TargetMode="External"/><Relationship Id="rId1" Type="http://schemas.openxmlformats.org/officeDocument/2006/relationships/slideLayout" Target="../slideLayouts/slideLayout2.xml"/><Relationship Id="rId6" Type="http://schemas.openxmlformats.org/officeDocument/2006/relationships/hyperlink" Target="https://www.kaggle.com/new-york-city/nyc-property-sales" TargetMode="External"/><Relationship Id="rId5" Type="http://schemas.openxmlformats.org/officeDocument/2006/relationships/hyperlink" Target="https://www.kaggle.com/shivam2503/diamonds" TargetMode="External"/><Relationship Id="rId10" Type="http://schemas.openxmlformats.org/officeDocument/2006/relationships/image" Target="../media/image75.jpeg"/><Relationship Id="rId4" Type="http://schemas.openxmlformats.org/officeDocument/2006/relationships/hyperlink" Target="https://www.kaggle.com/c/titanic" TargetMode="External"/><Relationship Id="rId9" Type="http://schemas.openxmlformats.org/officeDocument/2006/relationships/hyperlink" Target="https://www.kaggle.com/c/house-prices-advanced-regression-techniqu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p:txBody>
          <a:bodyPr/>
          <a:lstStyle/>
          <a:p>
            <a:endParaRPr lang="es-CL" dirty="0"/>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41081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n image of a model making a prediction.">
            <a:extLst>
              <a:ext uri="{FF2B5EF4-FFF2-40B4-BE49-F238E27FC236}">
                <a16:creationId xmlns:a16="http://schemas.microsoft.com/office/drawing/2014/main" id="{60ED6B39-4F0D-F06E-8885-1537F63509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079497"/>
            <a:ext cx="10905066" cy="26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7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D212-4FD7-57EB-12E9-77E95D7BF3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Entrenamiento</a:t>
            </a:r>
          </a:p>
        </p:txBody>
      </p:sp>
      <p:pic>
        <p:nvPicPr>
          <p:cNvPr id="3074" name="Picture 2" descr="An image of a model repeating the process of its prediction versus the actual value.">
            <a:extLst>
              <a:ext uri="{FF2B5EF4-FFF2-40B4-BE49-F238E27FC236}">
                <a16:creationId xmlns:a16="http://schemas.microsoft.com/office/drawing/2014/main" id="{02D85AD8-ABB8-8626-0181-A2E441F6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77682"/>
            <a:ext cx="10905066" cy="438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Building Machine Learning Models via Comparisons – Machine Learning Blog |  ML@CMU | Carnegie Mellon University">
            <a:extLst>
              <a:ext uri="{FF2B5EF4-FFF2-40B4-BE49-F238E27FC236}">
                <a16:creationId xmlns:a16="http://schemas.microsoft.com/office/drawing/2014/main" id="{57856FD7-46D9-5F9B-1772-771AEA0BE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13" r="1" b="10789"/>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6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A9B58-682B-CD59-EA47-5ED991E305D0}"/>
              </a:ext>
            </a:extLst>
          </p:cNvPr>
          <p:cNvSpPr>
            <a:spLocks noGrp="1"/>
          </p:cNvSpPr>
          <p:nvPr>
            <p:ph type="title"/>
          </p:nvPr>
        </p:nvSpPr>
        <p:spPr>
          <a:xfrm>
            <a:off x="793662" y="386930"/>
            <a:ext cx="10066122" cy="1298448"/>
          </a:xfrm>
        </p:spPr>
        <p:txBody>
          <a:bodyPr anchor="b">
            <a:normAutofit/>
          </a:bodyPr>
          <a:lstStyle/>
          <a:p>
            <a:r>
              <a:rPr lang="es-CL" sz="4800" dirty="0"/>
              <a:t>Entregarle datos a un Modelo</a:t>
            </a:r>
          </a:p>
        </p:txBody>
      </p:sp>
      <p:sp>
        <p:nvSpPr>
          <p:cNvPr id="8201" name="Rectangle 820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CA99-5C75-0540-9DEA-EA2FB1DD64C6}"/>
              </a:ext>
            </a:extLst>
          </p:cNvPr>
          <p:cNvSpPr>
            <a:spLocks noGrp="1"/>
          </p:cNvSpPr>
          <p:nvPr>
            <p:ph idx="1"/>
          </p:nvPr>
        </p:nvSpPr>
        <p:spPr>
          <a:xfrm>
            <a:off x="793662" y="3013476"/>
            <a:ext cx="4530898" cy="1341493"/>
          </a:xfrm>
        </p:spPr>
        <p:txBody>
          <a:bodyPr anchor="ctr">
            <a:normAutofit/>
          </a:bodyPr>
          <a:lstStyle/>
          <a:p>
            <a:r>
              <a:rPr lang="es-CL" sz="2000" dirty="0"/>
              <a:t>Queremos entrenar al modelo con tantos datos como podamos</a:t>
            </a:r>
          </a:p>
          <a:p>
            <a:r>
              <a:rPr lang="es-CL" sz="2000" dirty="0"/>
              <a:t>Pero queremos probar al modelo con datos que nunca ha visto</a:t>
            </a:r>
          </a:p>
        </p:txBody>
      </p:sp>
      <p:pic>
        <p:nvPicPr>
          <p:cNvPr id="8194" name="Picture 2">
            <a:extLst>
              <a:ext uri="{FF2B5EF4-FFF2-40B4-BE49-F238E27FC236}">
                <a16:creationId xmlns:a16="http://schemas.microsoft.com/office/drawing/2014/main" id="{400E0411-DD8F-A56B-2740-579BA7401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8222" y="2888559"/>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95DBAB-0889-850F-D6A6-75BE4CE3642A}"/>
              </a:ext>
            </a:extLst>
          </p:cNvPr>
          <p:cNvPicPr>
            <a:picLocks noChangeAspect="1"/>
          </p:cNvPicPr>
          <p:nvPr/>
        </p:nvPicPr>
        <p:blipFill>
          <a:blip r:embed="rId3"/>
          <a:stretch>
            <a:fillRect/>
          </a:stretch>
        </p:blipFill>
        <p:spPr>
          <a:xfrm>
            <a:off x="2331788" y="5065243"/>
            <a:ext cx="6989869" cy="1656721"/>
          </a:xfrm>
          <a:prstGeom prst="rect">
            <a:avLst/>
          </a:prstGeom>
        </p:spPr>
      </p:pic>
    </p:spTree>
    <p:extLst>
      <p:ext uri="{BB962C8B-B14F-4D97-AF65-F5344CB8AC3E}">
        <p14:creationId xmlns:p14="http://schemas.microsoft.com/office/powerpoint/2010/main" val="135351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B478C-C84B-0666-6651-3FF61B734A33}"/>
              </a:ext>
            </a:extLst>
          </p:cNvPr>
          <p:cNvPicPr>
            <a:picLocks noChangeAspect="1"/>
          </p:cNvPicPr>
          <p:nvPr/>
        </p:nvPicPr>
        <p:blipFill>
          <a:blip r:embed="rId3"/>
          <a:stretch>
            <a:fillRect/>
          </a:stretch>
        </p:blipFill>
        <p:spPr>
          <a:xfrm>
            <a:off x="-441561" y="-599762"/>
            <a:ext cx="13075121" cy="3099032"/>
          </a:xfrm>
          <a:prstGeom prst="rect">
            <a:avLst/>
          </a:prstGeom>
        </p:spPr>
      </p:pic>
      <p:pic>
        <p:nvPicPr>
          <p:cNvPr id="6" name="Picture 5">
            <a:extLst>
              <a:ext uri="{FF2B5EF4-FFF2-40B4-BE49-F238E27FC236}">
                <a16:creationId xmlns:a16="http://schemas.microsoft.com/office/drawing/2014/main" id="{353A1618-93A7-179F-3961-6669B23612B1}"/>
              </a:ext>
            </a:extLst>
          </p:cNvPr>
          <p:cNvPicPr>
            <a:picLocks noChangeAspect="1"/>
          </p:cNvPicPr>
          <p:nvPr/>
        </p:nvPicPr>
        <p:blipFill>
          <a:blip r:embed="rId4"/>
          <a:stretch>
            <a:fillRect/>
          </a:stretch>
        </p:blipFill>
        <p:spPr>
          <a:xfrm>
            <a:off x="2555396" y="713006"/>
            <a:ext cx="7081206" cy="3472327"/>
          </a:xfrm>
          <a:prstGeom prst="rect">
            <a:avLst/>
          </a:prstGeom>
        </p:spPr>
      </p:pic>
      <p:pic>
        <p:nvPicPr>
          <p:cNvPr id="8" name="Picture 7">
            <a:extLst>
              <a:ext uri="{FF2B5EF4-FFF2-40B4-BE49-F238E27FC236}">
                <a16:creationId xmlns:a16="http://schemas.microsoft.com/office/drawing/2014/main" id="{12A32E2C-EAB1-BBE2-1EF0-1F3F30983048}"/>
              </a:ext>
            </a:extLst>
          </p:cNvPr>
          <p:cNvPicPr>
            <a:picLocks noChangeAspect="1"/>
          </p:cNvPicPr>
          <p:nvPr/>
        </p:nvPicPr>
        <p:blipFill>
          <a:blip r:embed="rId5"/>
          <a:stretch>
            <a:fillRect/>
          </a:stretch>
        </p:blipFill>
        <p:spPr>
          <a:xfrm>
            <a:off x="2669644" y="2512475"/>
            <a:ext cx="6852709" cy="3080258"/>
          </a:xfrm>
          <a:prstGeom prst="rect">
            <a:avLst/>
          </a:prstGeom>
        </p:spPr>
      </p:pic>
      <p:pic>
        <p:nvPicPr>
          <p:cNvPr id="10" name="Picture 9">
            <a:extLst>
              <a:ext uri="{FF2B5EF4-FFF2-40B4-BE49-F238E27FC236}">
                <a16:creationId xmlns:a16="http://schemas.microsoft.com/office/drawing/2014/main" id="{B2359576-D51B-2BE4-7255-C42F833F7C35}"/>
              </a:ext>
            </a:extLst>
          </p:cNvPr>
          <p:cNvPicPr>
            <a:picLocks noChangeAspect="1"/>
          </p:cNvPicPr>
          <p:nvPr/>
        </p:nvPicPr>
        <p:blipFill>
          <a:blip r:embed="rId6"/>
          <a:stretch>
            <a:fillRect/>
          </a:stretch>
        </p:blipFill>
        <p:spPr>
          <a:xfrm>
            <a:off x="2238373" y="3910488"/>
            <a:ext cx="7715250" cy="3390900"/>
          </a:xfrm>
          <a:prstGeom prst="rect">
            <a:avLst/>
          </a:prstGeom>
        </p:spPr>
      </p:pic>
    </p:spTree>
    <p:extLst>
      <p:ext uri="{BB962C8B-B14F-4D97-AF65-F5344CB8AC3E}">
        <p14:creationId xmlns:p14="http://schemas.microsoft.com/office/powerpoint/2010/main" val="1576132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5EC"/>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9D857-857B-E241-E0B6-97D647927F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 importante que se distribuyan uniformemente</a:t>
            </a:r>
          </a:p>
        </p:txBody>
      </p:sp>
      <p:pic>
        <p:nvPicPr>
          <p:cNvPr id="14338" name="Picture 2">
            <a:extLst>
              <a:ext uri="{FF2B5EF4-FFF2-40B4-BE49-F238E27FC236}">
                <a16:creationId xmlns:a16="http://schemas.microsoft.com/office/drawing/2014/main" id="{53879FE6-921F-F1DC-EFF8-F7370DC469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9D5AB-20C3-8E52-6B21-FB80B5C806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Tipos de Aprendizaje</a:t>
            </a:r>
          </a:p>
        </p:txBody>
      </p:sp>
      <p:pic>
        <p:nvPicPr>
          <p:cNvPr id="18434" name="Picture 2" descr="What Is Reinforcement Learning? - MATLAB &amp; Simulink">
            <a:extLst>
              <a:ext uri="{FF2B5EF4-FFF2-40B4-BE49-F238E27FC236}">
                <a16:creationId xmlns:a16="http://schemas.microsoft.com/office/drawing/2014/main" id="{36077805-F11A-B264-51CF-825BD34D3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6740" y="1675227"/>
            <a:ext cx="86585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5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143B8E0-5C36-F343-BC31-6F8297BA3A72}"/>
              </a:ext>
            </a:extLst>
          </p:cNvPr>
          <p:cNvGraphicFramePr>
            <a:graphicFrameLocks noGrp="1"/>
          </p:cNvGraphicFramePr>
          <p:nvPr>
            <p:ph idx="1"/>
            <p:extLst>
              <p:ext uri="{D42A27DB-BD31-4B8C-83A1-F6EECF244321}">
                <p14:modId xmlns:p14="http://schemas.microsoft.com/office/powerpoint/2010/main" val="3169198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50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265546B-B20D-087D-459D-8473D40F66B3}"/>
              </a:ext>
            </a:extLst>
          </p:cNvPr>
          <p:cNvSpPr>
            <a:spLocks noGrp="1"/>
          </p:cNvSpPr>
          <p:nvPr>
            <p:ph type="title"/>
          </p:nvPr>
        </p:nvSpPr>
        <p:spPr>
          <a:xfrm rot="16200000">
            <a:off x="-1325880" y="1947672"/>
            <a:ext cx="5961888" cy="2788920"/>
          </a:xfrm>
        </p:spPr>
        <p:txBody>
          <a:bodyPr anchor="ctr">
            <a:normAutofit/>
          </a:bodyPr>
          <a:lstStyle/>
          <a:p>
            <a:r>
              <a:rPr lang="es-CL" sz="4800">
                <a:solidFill>
                  <a:schemeClr val="bg1"/>
                </a:solidFill>
              </a:rPr>
              <a:t>Algoritmos populares</a:t>
            </a:r>
          </a:p>
        </p:txBody>
      </p:sp>
      <p:graphicFrame>
        <p:nvGraphicFramePr>
          <p:cNvPr id="5" name="Content Placeholder 2">
            <a:extLst>
              <a:ext uri="{FF2B5EF4-FFF2-40B4-BE49-F238E27FC236}">
                <a16:creationId xmlns:a16="http://schemas.microsoft.com/office/drawing/2014/main" id="{9D57A48F-0040-B83D-94C4-674103EA7E6B}"/>
              </a:ext>
            </a:extLst>
          </p:cNvPr>
          <p:cNvGraphicFramePr>
            <a:graphicFrameLocks noGrp="1"/>
          </p:cNvGraphicFramePr>
          <p:nvPr>
            <p:ph idx="1"/>
            <p:extLst>
              <p:ext uri="{D42A27DB-BD31-4B8C-83A1-F6EECF244321}">
                <p14:modId xmlns:p14="http://schemas.microsoft.com/office/powerpoint/2010/main" val="173680607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75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B369-49E1-1DD4-36F4-753F1329E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Supervisados</a:t>
            </a:r>
          </a:p>
        </p:txBody>
      </p:sp>
      <p:pic>
        <p:nvPicPr>
          <p:cNvPr id="2050" name="Picture 2" descr="Supervised Machine learning">
            <a:extLst>
              <a:ext uri="{FF2B5EF4-FFF2-40B4-BE49-F238E27FC236}">
                <a16:creationId xmlns:a16="http://schemas.microsoft.com/office/drawing/2014/main" id="{6A9CE77C-2369-15D0-C518-934199805F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8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16D8-3C31-B5FA-7001-B46B7EEF8A99}"/>
              </a:ext>
            </a:extLst>
          </p:cNvPr>
          <p:cNvSpPr>
            <a:spLocks noGrp="1"/>
          </p:cNvSpPr>
          <p:nvPr>
            <p:ph type="title"/>
          </p:nvPr>
        </p:nvSpPr>
        <p:spPr>
          <a:xfrm>
            <a:off x="8079978" y="741391"/>
            <a:ext cx="3369234" cy="1616203"/>
          </a:xfrm>
        </p:spPr>
        <p:txBody>
          <a:bodyPr anchor="b">
            <a:normAutofit/>
          </a:bodyPr>
          <a:lstStyle/>
          <a:p>
            <a:r>
              <a:rPr lang="es-CL" sz="3200" dirty="0"/>
              <a:t>Terminología común</a:t>
            </a:r>
          </a:p>
        </p:txBody>
      </p:sp>
      <p:pic>
        <p:nvPicPr>
          <p:cNvPr id="5" name="Picture 4" descr="Sticky notes on a wall">
            <a:extLst>
              <a:ext uri="{FF2B5EF4-FFF2-40B4-BE49-F238E27FC236}">
                <a16:creationId xmlns:a16="http://schemas.microsoft.com/office/drawing/2014/main" id="{26651E49-F160-234E-5D16-436FC25B32A0}"/>
              </a:ext>
            </a:extLst>
          </p:cNvPr>
          <p:cNvPicPr>
            <a:picLocks noChangeAspect="1"/>
          </p:cNvPicPr>
          <p:nvPr/>
        </p:nvPicPr>
        <p:blipFill>
          <a:blip r:embed="rId3"/>
          <a:srcRect l="12287" r="12551" b="2"/>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AD94906B-E641-364D-FC0A-D811ACEB361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0" i="0" u="sng">
                <a:effectLst/>
                <a:latin typeface="Roboto" panose="02000000000000000000" pitchFamily="2" charset="0"/>
                <a:hlinkClick r:id="rId4"/>
              </a:rPr>
              <a:t>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5"/>
              </a:rPr>
              <a:t>feature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6"/>
              </a:rPr>
              <a:t>inference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7"/>
              </a:rPr>
              <a:t>labeled 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8"/>
              </a:rPr>
              <a:t>label</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9"/>
              </a:rPr>
              <a:t>loss</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0"/>
              </a:rPr>
              <a:t>prediction</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1"/>
              </a:rPr>
              <a:t>training</a:t>
            </a:r>
            <a:endParaRPr lang="en-US" sz="2000" b="0" i="0">
              <a:effectLst/>
              <a:latin typeface="Roboto" panose="02000000000000000000" pitchFamily="2" charset="0"/>
            </a:endParaRPr>
          </a:p>
          <a:p>
            <a:endParaRPr lang="es-CL" sz="2000"/>
          </a:p>
        </p:txBody>
      </p:sp>
      <p:sp>
        <p:nvSpPr>
          <p:cNvPr id="6" name="TextBox 5">
            <a:extLst>
              <a:ext uri="{FF2B5EF4-FFF2-40B4-BE49-F238E27FC236}">
                <a16:creationId xmlns:a16="http://schemas.microsoft.com/office/drawing/2014/main" id="{C37098B0-E76D-46C2-B77C-86AA90637E40}"/>
              </a:ext>
            </a:extLst>
          </p:cNvPr>
          <p:cNvSpPr txBox="1"/>
          <p:nvPr/>
        </p:nvSpPr>
        <p:spPr>
          <a:xfrm>
            <a:off x="7580195" y="74442"/>
            <a:ext cx="4368800" cy="307777"/>
          </a:xfrm>
          <a:prstGeom prst="rect">
            <a:avLst/>
          </a:prstGeom>
          <a:noFill/>
        </p:spPr>
        <p:txBody>
          <a:bodyPr wrap="square">
            <a:spAutoFit/>
          </a:bodyPr>
          <a:lstStyle/>
          <a:p>
            <a:r>
              <a:rPr lang="en-US" sz="1400" dirty="0">
                <a:hlinkClick r:id="rId12"/>
              </a:rPr>
              <a:t>Machine Learning Glossary  |  Google for Developers</a:t>
            </a:r>
            <a:endParaRPr lang="es-CL" sz="1400" dirty="0"/>
          </a:p>
        </p:txBody>
      </p:sp>
    </p:spTree>
    <p:extLst>
      <p:ext uri="{BB962C8B-B14F-4D97-AF65-F5344CB8AC3E}">
        <p14:creationId xmlns:p14="http://schemas.microsoft.com/office/powerpoint/2010/main" val="211729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6155ED-D2FF-BC12-89BE-A017FC8F2161}"/>
              </a:ext>
            </a:extLst>
          </p:cNvPr>
          <p:cNvPicPr>
            <a:picLocks noGrp="1" noChangeAspect="1"/>
          </p:cNvPicPr>
          <p:nvPr>
            <p:ph idx="1"/>
          </p:nvPr>
        </p:nvPicPr>
        <p:blipFill>
          <a:blip r:embed="rId2"/>
          <a:stretch>
            <a:fillRect/>
          </a:stretch>
        </p:blipFill>
        <p:spPr>
          <a:xfrm>
            <a:off x="2130828" y="643466"/>
            <a:ext cx="7930343" cy="5571067"/>
          </a:xfrm>
          <a:prstGeom prst="rect">
            <a:avLst/>
          </a:prstGeom>
        </p:spPr>
      </p:pic>
    </p:spTree>
    <p:extLst>
      <p:ext uri="{BB962C8B-B14F-4D97-AF65-F5344CB8AC3E}">
        <p14:creationId xmlns:p14="http://schemas.microsoft.com/office/powerpoint/2010/main" val="76262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D1207DCC-2E41-1AD8-D9A8-B22F14F867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8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96F1F57-4F67-76B3-26DB-2352EA4DF9D2}"/>
              </a:ext>
            </a:extLst>
          </p:cNvPr>
          <p:cNvGraphicFramePr>
            <a:graphicFrameLocks noGrp="1"/>
          </p:cNvGraphicFramePr>
          <p:nvPr>
            <p:ph idx="1"/>
            <p:extLst>
              <p:ext uri="{D42A27DB-BD31-4B8C-83A1-F6EECF244321}">
                <p14:modId xmlns:p14="http://schemas.microsoft.com/office/powerpoint/2010/main" val="81997953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Regression vs. Classification in Machine Learning for Beginners |  Simplilearn">
            <a:extLst>
              <a:ext uri="{FF2B5EF4-FFF2-40B4-BE49-F238E27FC236}">
                <a16:creationId xmlns:a16="http://schemas.microsoft.com/office/drawing/2014/main" id="{837D0DDC-D267-9B4A-E595-195E0EAB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825" y="2161632"/>
            <a:ext cx="4550161" cy="255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7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4C2F-74BE-A39C-0C5A-2B9A992F08D1}"/>
              </a:ext>
            </a:extLst>
          </p:cNvPr>
          <p:cNvSpPr>
            <a:spLocks noGrp="1"/>
          </p:cNvSpPr>
          <p:nvPr>
            <p:ph type="title"/>
          </p:nvPr>
        </p:nvSpPr>
        <p:spPr/>
        <p:txBody>
          <a:bodyPr/>
          <a:lstStyle/>
          <a:p>
            <a:r>
              <a:rPr lang="es-CL" dirty="0"/>
              <a:t>Regresión</a:t>
            </a:r>
          </a:p>
        </p:txBody>
      </p:sp>
      <p:sp>
        <p:nvSpPr>
          <p:cNvPr id="3" name="Content Placeholder 2">
            <a:extLst>
              <a:ext uri="{FF2B5EF4-FFF2-40B4-BE49-F238E27FC236}">
                <a16:creationId xmlns:a16="http://schemas.microsoft.com/office/drawing/2014/main" id="{690B9007-9F1E-C722-7D59-34BB7F3F3D68}"/>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3005657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6354-5E69-EE7C-7916-50BC1059DC97}"/>
              </a:ext>
            </a:extLst>
          </p:cNvPr>
          <p:cNvSpPr>
            <a:spLocks noGrp="1"/>
          </p:cNvSpPr>
          <p:nvPr>
            <p:ph type="title"/>
          </p:nvPr>
        </p:nvSpPr>
        <p:spPr/>
        <p:txBody>
          <a:bodyPr/>
          <a:lstStyle/>
          <a:p>
            <a:r>
              <a:rPr lang="es-CL" dirty="0" err="1"/>
              <a:t>Metricas</a:t>
            </a:r>
            <a:r>
              <a:rPr lang="es-CL" dirty="0"/>
              <a:t> Regresión</a:t>
            </a:r>
          </a:p>
        </p:txBody>
      </p:sp>
      <p:sp>
        <p:nvSpPr>
          <p:cNvPr id="3" name="Content Placeholder 2">
            <a:extLst>
              <a:ext uri="{FF2B5EF4-FFF2-40B4-BE49-F238E27FC236}">
                <a16:creationId xmlns:a16="http://schemas.microsoft.com/office/drawing/2014/main" id="{3438FC54-CF2C-5E81-0C75-AD3B367B67AF}"/>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090572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8F57-30DE-1F78-9636-C342503A400F}"/>
              </a:ext>
            </a:extLst>
          </p:cNvPr>
          <p:cNvSpPr>
            <a:spLocks noGrp="1"/>
          </p:cNvSpPr>
          <p:nvPr>
            <p:ph type="title"/>
          </p:nvPr>
        </p:nvSpPr>
        <p:spPr/>
        <p:txBody>
          <a:bodyPr/>
          <a:lstStyle/>
          <a:p>
            <a:r>
              <a:rPr lang="es-CL" dirty="0"/>
              <a:t>Algoritmos Regresión</a:t>
            </a:r>
          </a:p>
        </p:txBody>
      </p:sp>
      <p:sp>
        <p:nvSpPr>
          <p:cNvPr id="3" name="Content Placeholder 2">
            <a:extLst>
              <a:ext uri="{FF2B5EF4-FFF2-40B4-BE49-F238E27FC236}">
                <a16:creationId xmlns:a16="http://schemas.microsoft.com/office/drawing/2014/main" id="{315E3662-915E-DD1E-6C31-268616DD41C5}"/>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6034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Arc 10250">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44" name="Picture 4" descr="Dark Energy Survey Results Offer Insights to Universe's Expansion - The  McWilliams Center for Cosmology &amp; Astrophysics - Mellon College of Science  - Carnegie Mellon University">
            <a:extLst>
              <a:ext uri="{FF2B5EF4-FFF2-40B4-BE49-F238E27FC236}">
                <a16:creationId xmlns:a16="http://schemas.microsoft.com/office/drawing/2014/main" id="{DAEBF684-21CA-15F4-EB85-D836C45B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29"/>
          <a:stretch/>
        </p:blipFill>
        <p:spPr bwMode="auto">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E5CD9-AB56-B816-E9CF-CFA346A50E38}"/>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6000" kern="1200" dirty="0">
                <a:solidFill>
                  <a:schemeClr val="tx1"/>
                </a:solidFill>
                <a:latin typeface="+mj-lt"/>
                <a:ea typeface="+mj-ea"/>
                <a:cs typeface="+mj-cs"/>
              </a:rPr>
              <a:t>Primer </a:t>
            </a:r>
            <a:r>
              <a:rPr lang="en-US" sz="6000" kern="1200" dirty="0" err="1">
                <a:solidFill>
                  <a:schemeClr val="tx1"/>
                </a:solidFill>
                <a:latin typeface="+mj-lt"/>
                <a:ea typeface="+mj-ea"/>
                <a:cs typeface="+mj-cs"/>
              </a:rPr>
              <a:t>ejemplo</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aplicado</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4F4739-5451-F7C8-B686-0B1B5FE4AF6F}"/>
              </a:ext>
            </a:extLst>
          </p:cNvPr>
          <p:cNvSpPr>
            <a:spLocks noGrp="1"/>
          </p:cNvSpPr>
          <p:nvPr>
            <p:ph idx="1"/>
          </p:nvPr>
        </p:nvSpPr>
        <p:spPr>
          <a:xfrm>
            <a:off x="860742" y="3633690"/>
            <a:ext cx="4001034" cy="2099321"/>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Tengamos</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magnitud</a:t>
            </a:r>
            <a:r>
              <a:rPr lang="en-US" sz="2400" kern="1200" dirty="0">
                <a:solidFill>
                  <a:schemeClr val="tx1"/>
                </a:solidFill>
                <a:latin typeface="+mn-lt"/>
                <a:ea typeface="+mn-ea"/>
                <a:cs typeface="+mn-cs"/>
              </a:rPr>
              <a:t> supernovas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galaxias y </a:t>
            </a:r>
            <a:r>
              <a:rPr lang="en-US" sz="2400" kern="1200" dirty="0" err="1">
                <a:solidFill>
                  <a:schemeClr val="tx1"/>
                </a:solidFill>
                <a:latin typeface="+mn-lt"/>
                <a:ea typeface="+mn-ea"/>
                <a:cs typeface="+mn-cs"/>
              </a:rPr>
              <a:t>su</a:t>
            </a:r>
            <a:r>
              <a:rPr lang="en-US" sz="2400" kern="1200" dirty="0">
                <a:solidFill>
                  <a:schemeClr val="tx1"/>
                </a:solidFill>
                <a:latin typeface="+mn-lt"/>
                <a:ea typeface="+mn-ea"/>
                <a:cs typeface="+mn-cs"/>
              </a:rPr>
              <a:t> redshift</a:t>
            </a:r>
          </a:p>
          <a:p>
            <a:pPr marL="0" indent="0">
              <a:buNone/>
            </a:pPr>
            <a:endParaRPr lang="en-US" sz="2400" dirty="0"/>
          </a:p>
          <a:p>
            <a:pPr marL="0" indent="0">
              <a:buNone/>
            </a:pP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Supervisado</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Regresión</a:t>
            </a:r>
            <a:r>
              <a:rPr lang="en-US" sz="2400" dirty="0"/>
              <a:t>)</a:t>
            </a:r>
            <a:endParaRPr lang="en-US" sz="2400" kern="1200" dirty="0">
              <a:solidFill>
                <a:schemeClr val="tx1"/>
              </a:solidFill>
              <a:latin typeface="+mn-lt"/>
              <a:ea typeface="+mn-ea"/>
              <a:cs typeface="+mn-cs"/>
            </a:endParaRPr>
          </a:p>
        </p:txBody>
      </p:sp>
      <p:pic>
        <p:nvPicPr>
          <p:cNvPr id="10242" name="Picture 2" descr="Using Supernovae to Study Cosmology">
            <a:extLst>
              <a:ext uri="{FF2B5EF4-FFF2-40B4-BE49-F238E27FC236}">
                <a16:creationId xmlns:a16="http://schemas.microsoft.com/office/drawing/2014/main" id="{1785886A-CC02-F064-0A3C-03BDBFE3D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46" r="-1" b="-1"/>
          <a:stretch/>
        </p:blipFill>
        <p:spPr bwMode="auto">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30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2538-3114-C134-07AF-A38BBA3A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Redshift</a:t>
            </a:r>
          </a:p>
        </p:txBody>
      </p:sp>
      <p:pic>
        <p:nvPicPr>
          <p:cNvPr id="5" name="Content Placeholder 4">
            <a:extLst>
              <a:ext uri="{FF2B5EF4-FFF2-40B4-BE49-F238E27FC236}">
                <a16:creationId xmlns:a16="http://schemas.microsoft.com/office/drawing/2014/main" id="{6E539E7C-839B-5F55-6407-BAA25BC87CD1}"/>
              </a:ext>
            </a:extLst>
          </p:cNvPr>
          <p:cNvPicPr>
            <a:picLocks noGrp="1" noChangeAspect="1"/>
          </p:cNvPicPr>
          <p:nvPr>
            <p:ph idx="1"/>
          </p:nvPr>
        </p:nvPicPr>
        <p:blipFill>
          <a:blip r:embed="rId2"/>
          <a:stretch>
            <a:fillRect/>
          </a:stretch>
        </p:blipFill>
        <p:spPr>
          <a:xfrm>
            <a:off x="2580640" y="1675227"/>
            <a:ext cx="7030719" cy="4394199"/>
          </a:xfrm>
          <a:prstGeom prst="rect">
            <a:avLst/>
          </a:prstGeom>
        </p:spPr>
      </p:pic>
    </p:spTree>
    <p:extLst>
      <p:ext uri="{BB962C8B-B14F-4D97-AF65-F5344CB8AC3E}">
        <p14:creationId xmlns:p14="http://schemas.microsoft.com/office/powerpoint/2010/main" val="10883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Astronomy - Ch. 26: Hubble Law (1 of 20) Discovery of the Expanding  Universe - YouTube">
            <a:extLst>
              <a:ext uri="{FF2B5EF4-FFF2-40B4-BE49-F238E27FC236}">
                <a16:creationId xmlns:a16="http://schemas.microsoft.com/office/drawing/2014/main" id="{E9506C06-470D-C937-6CBA-19C5775A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597C-2260-1080-83D1-186306648DC9}"/>
              </a:ext>
            </a:extLst>
          </p:cNvPr>
          <p:cNvSpPr>
            <a:spLocks noGrp="1"/>
          </p:cNvSpPr>
          <p:nvPr>
            <p:ph type="title"/>
          </p:nvPr>
        </p:nvSpPr>
        <p:spPr/>
        <p:txBody>
          <a:bodyPr/>
          <a:lstStyle/>
          <a:p>
            <a:r>
              <a:rPr lang="es-CL" dirty="0"/>
              <a:t>Ley de Hubble</a:t>
            </a:r>
          </a:p>
        </p:txBody>
      </p:sp>
      <p:pic>
        <p:nvPicPr>
          <p:cNvPr id="12290" name="Picture 2" descr="Lecture 33: The Cosmic Distance Scale">
            <a:extLst>
              <a:ext uri="{FF2B5EF4-FFF2-40B4-BE49-F238E27FC236}">
                <a16:creationId xmlns:a16="http://schemas.microsoft.com/office/drawing/2014/main" id="{E117370C-AC92-6F8C-9742-8BA0B9F4D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49375"/>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754326"/>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Que forma tienen los datos</a:t>
            </a:r>
          </a:p>
          <a:p>
            <a:pPr marL="285750" indent="-285750">
              <a:buFont typeface="Arial" panose="020B0604020202020204" pitchFamily="34" charset="0"/>
              <a:buChar char="•"/>
            </a:pPr>
            <a:r>
              <a:rPr lang="es-CL" dirty="0"/>
              <a:t>Como las dividimos y entregamos a un modelo</a:t>
            </a:r>
          </a:p>
          <a:p>
            <a:pPr marL="285750" indent="-285750">
              <a:buFont typeface="Arial" panose="020B0604020202020204" pitchFamily="34" charset="0"/>
              <a:buChar char="•"/>
            </a:pPr>
            <a:r>
              <a:rPr lang="es-CL" dirty="0"/>
              <a:t>Como se entrena un modelo simple</a:t>
            </a:r>
          </a:p>
          <a:p>
            <a:pPr marL="285750" indent="-285750">
              <a:buFont typeface="Arial" panose="020B0604020202020204" pitchFamily="34" charset="0"/>
              <a:buChar char="•"/>
            </a:pPr>
            <a:r>
              <a:rPr lang="es-CL" dirty="0"/>
              <a:t>Como hacer predicciones</a:t>
            </a:r>
          </a:p>
          <a:p>
            <a:pPr marL="285750" indent="-285750">
              <a:buFont typeface="Arial" panose="020B0604020202020204" pitchFamily="34" charset="0"/>
              <a:buChar char="•"/>
            </a:pPr>
            <a:r>
              <a:rPr lang="es-CL" dirty="0"/>
              <a:t>Como evaluar esas predicciones</a:t>
            </a:r>
          </a:p>
        </p:txBody>
      </p:sp>
    </p:spTree>
    <p:extLst>
      <p:ext uri="{BB962C8B-B14F-4D97-AF65-F5344CB8AC3E}">
        <p14:creationId xmlns:p14="http://schemas.microsoft.com/office/powerpoint/2010/main" val="434664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0EB-21AD-EA0B-7FA4-A80EEB0B306C}"/>
              </a:ext>
            </a:extLst>
          </p:cNvPr>
          <p:cNvSpPr>
            <a:spLocks noGrp="1"/>
          </p:cNvSpPr>
          <p:nvPr>
            <p:ph type="title"/>
          </p:nvPr>
        </p:nvSpPr>
        <p:spPr/>
        <p:txBody>
          <a:bodyPr/>
          <a:lstStyle/>
          <a:p>
            <a:r>
              <a:rPr lang="es-CL" dirty="0"/>
              <a:t>Clasificación</a:t>
            </a:r>
          </a:p>
        </p:txBody>
      </p:sp>
      <p:sp>
        <p:nvSpPr>
          <p:cNvPr id="3" name="Content Placeholder 2">
            <a:extLst>
              <a:ext uri="{FF2B5EF4-FFF2-40B4-BE49-F238E27FC236}">
                <a16:creationId xmlns:a16="http://schemas.microsoft.com/office/drawing/2014/main" id="{4C95CD5B-BD2A-9DD3-B3C7-6DDF32AC8357}"/>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11129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7D3-1D5B-EE7E-6E4C-DCAAE7C27BE5}"/>
              </a:ext>
            </a:extLst>
          </p:cNvPr>
          <p:cNvSpPr>
            <a:spLocks noGrp="1"/>
          </p:cNvSpPr>
          <p:nvPr>
            <p:ph type="title"/>
          </p:nvPr>
        </p:nvSpPr>
        <p:spPr/>
        <p:txBody>
          <a:bodyPr/>
          <a:lstStyle/>
          <a:p>
            <a:r>
              <a:rPr lang="es-CL" dirty="0" err="1"/>
              <a:t>Metricas</a:t>
            </a:r>
            <a:r>
              <a:rPr lang="es-CL" dirty="0"/>
              <a:t> Clasificación</a:t>
            </a:r>
          </a:p>
        </p:txBody>
      </p:sp>
      <p:sp>
        <p:nvSpPr>
          <p:cNvPr id="3" name="Content Placeholder 2">
            <a:extLst>
              <a:ext uri="{FF2B5EF4-FFF2-40B4-BE49-F238E27FC236}">
                <a16:creationId xmlns:a16="http://schemas.microsoft.com/office/drawing/2014/main" id="{FE0DD36C-D1B4-282A-DCDF-6564DEA8B103}"/>
              </a:ext>
            </a:extLst>
          </p:cNvPr>
          <p:cNvSpPr>
            <a:spLocks noGrp="1"/>
          </p:cNvSpPr>
          <p:nvPr>
            <p:ph idx="1"/>
          </p:nvPr>
        </p:nvSpPr>
        <p:spPr/>
        <p:txBody>
          <a:bodyPr/>
          <a:lstStyle/>
          <a:p>
            <a:r>
              <a:rPr lang="es-CL" dirty="0"/>
              <a:t>Matriz de Confusión</a:t>
            </a:r>
          </a:p>
          <a:p>
            <a:r>
              <a:rPr lang="es-CL" dirty="0"/>
              <a:t>ROC Curve</a:t>
            </a:r>
          </a:p>
        </p:txBody>
      </p:sp>
    </p:spTree>
    <p:extLst>
      <p:ext uri="{BB962C8B-B14F-4D97-AF65-F5344CB8AC3E}">
        <p14:creationId xmlns:p14="http://schemas.microsoft.com/office/powerpoint/2010/main" val="1123632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D839-3DE3-BDA4-3F5F-AF6FCA7493EE}"/>
              </a:ext>
            </a:extLst>
          </p:cNvPr>
          <p:cNvSpPr>
            <a:spLocks noGrp="1"/>
          </p:cNvSpPr>
          <p:nvPr>
            <p:ph type="title"/>
          </p:nvPr>
        </p:nvSpPr>
        <p:spPr/>
        <p:txBody>
          <a:bodyPr/>
          <a:lstStyle/>
          <a:p>
            <a:r>
              <a:rPr lang="es-CL" dirty="0"/>
              <a:t>Matriz de Confusión</a:t>
            </a:r>
          </a:p>
        </p:txBody>
      </p:sp>
      <p:sp>
        <p:nvSpPr>
          <p:cNvPr id="3" name="Content Placeholder 2">
            <a:extLst>
              <a:ext uri="{FF2B5EF4-FFF2-40B4-BE49-F238E27FC236}">
                <a16:creationId xmlns:a16="http://schemas.microsoft.com/office/drawing/2014/main" id="{2FCB573E-D350-B289-A2CA-BCEE951E5D5B}"/>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325474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Fig 3: Calculations for TPR and FPR">
            <a:extLst>
              <a:ext uri="{FF2B5EF4-FFF2-40B4-BE49-F238E27FC236}">
                <a16:creationId xmlns:a16="http://schemas.microsoft.com/office/drawing/2014/main" id="{11DE36A5-CD15-32CE-54F3-678E16FA35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3326" y="643466"/>
            <a:ext cx="1076534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20884-1C3C-ED15-21FE-73536B80B2B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ROC Curve</a:t>
            </a:r>
          </a:p>
        </p:txBody>
      </p:sp>
      <p:pic>
        <p:nvPicPr>
          <p:cNvPr id="5" name="Picture 4" descr="A graph of a function&#10;&#10;Description automatically generated with medium confidence">
            <a:extLst>
              <a:ext uri="{FF2B5EF4-FFF2-40B4-BE49-F238E27FC236}">
                <a16:creationId xmlns:a16="http://schemas.microsoft.com/office/drawing/2014/main" id="{8A01CBEA-72A2-F117-D6BE-FD185F0483DD}"/>
              </a:ext>
            </a:extLst>
          </p:cNvPr>
          <p:cNvPicPr>
            <a:picLocks noChangeAspect="1"/>
          </p:cNvPicPr>
          <p:nvPr/>
        </p:nvPicPr>
        <p:blipFill>
          <a:blip r:embed="rId2"/>
          <a:stretch>
            <a:fillRect/>
          </a:stretch>
        </p:blipFill>
        <p:spPr>
          <a:xfrm>
            <a:off x="594567" y="2365285"/>
            <a:ext cx="5001594" cy="3938756"/>
          </a:xfrm>
          <a:prstGeom prst="rect">
            <a:avLst/>
          </a:prstGeom>
        </p:spPr>
      </p:pic>
      <p:pic>
        <p:nvPicPr>
          <p:cNvPr id="7172" name="Picture 4" descr="plot roc curve visualization api">
            <a:extLst>
              <a:ext uri="{FF2B5EF4-FFF2-40B4-BE49-F238E27FC236}">
                <a16:creationId xmlns:a16="http://schemas.microsoft.com/office/drawing/2014/main" id="{871D6A42-E18B-DA31-9794-2A82E5E43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0798" y="2365285"/>
            <a:ext cx="525167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0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A diagram of a graph&#10;&#10;Description automatically generated">
            <a:extLst>
              <a:ext uri="{FF2B5EF4-FFF2-40B4-BE49-F238E27FC236}">
                <a16:creationId xmlns:a16="http://schemas.microsoft.com/office/drawing/2014/main" id="{3FD3BB72-8CC6-FF8E-B5E9-FC5192D356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92729" y="643466"/>
            <a:ext cx="60065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5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0D904-04FA-7118-473C-ACD1A30CC6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Threshold – Valor de corte</a:t>
            </a:r>
          </a:p>
        </p:txBody>
      </p:sp>
      <p:pic>
        <p:nvPicPr>
          <p:cNvPr id="7170" name="Picture 2" descr="A screenshot of a diagram&#10;&#10;Description automatically generated">
            <a:extLst>
              <a:ext uri="{FF2B5EF4-FFF2-40B4-BE49-F238E27FC236}">
                <a16:creationId xmlns:a16="http://schemas.microsoft.com/office/drawing/2014/main" id="{6B9A0555-1586-CCD4-F102-D127CB93E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60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 diagram of a graph&#10;&#10;Description automatically generated">
            <a:extLst>
              <a:ext uri="{FF2B5EF4-FFF2-40B4-BE49-F238E27FC236}">
                <a16:creationId xmlns:a16="http://schemas.microsoft.com/office/drawing/2014/main" id="{B982F31C-EE7C-D0FD-2ED8-8F670C8F1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752" y="402956"/>
            <a:ext cx="11799676" cy="610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7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ROC Curve &amp; AUC Explained with Python Examples">
            <a:extLst>
              <a:ext uri="{FF2B5EF4-FFF2-40B4-BE49-F238E27FC236}">
                <a16:creationId xmlns:a16="http://schemas.microsoft.com/office/drawing/2014/main" id="{42341D89-0908-1018-0D5D-F62DCAD849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94294" y="643466"/>
            <a:ext cx="74034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8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8A8B2-AC11-D531-1BC7-0C4B864F5E0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Algoritmos Clasficiación</a:t>
            </a:r>
          </a:p>
        </p:txBody>
      </p:sp>
      <p:pic>
        <p:nvPicPr>
          <p:cNvPr id="1026" name="Picture 2" descr="Illustration of tree classifier. | Download Scientific Diagram">
            <a:extLst>
              <a:ext uri="{FF2B5EF4-FFF2-40B4-BE49-F238E27FC236}">
                <a16:creationId xmlns:a16="http://schemas.microsoft.com/office/drawing/2014/main" id="{F1F9E000-D4B3-7116-DA6E-DE892DD495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85534"/>
            <a:ext cx="5131088" cy="398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is dataset: Feedforward neural network at different levels of dropout ...">
            <a:extLst>
              <a:ext uri="{FF2B5EF4-FFF2-40B4-BE49-F238E27FC236}">
                <a16:creationId xmlns:a16="http://schemas.microsoft.com/office/drawing/2014/main" id="{F44A1C45-0A1C-872E-A6CB-7D4534B776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217815"/>
            <a:ext cx="3997831" cy="399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7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diagram of a mathematical equation&#10;&#10;Description automatically generated">
            <a:extLst>
              <a:ext uri="{FF2B5EF4-FFF2-40B4-BE49-F238E27FC236}">
                <a16:creationId xmlns:a16="http://schemas.microsoft.com/office/drawing/2014/main" id="{7590EEE7-9D7C-2E05-B36D-A85F4620C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FC7347B-816B-2220-B60E-FCC0433A3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49" y="458801"/>
            <a:ext cx="7791702" cy="5571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0AF930-E257-E1A3-3056-356A9DE2F2AE}"/>
              </a:ext>
            </a:extLst>
          </p:cNvPr>
          <p:cNvSpPr txBox="1"/>
          <p:nvPr/>
        </p:nvSpPr>
        <p:spPr>
          <a:xfrm>
            <a:off x="3046709" y="6029867"/>
            <a:ext cx="6098582" cy="369332"/>
          </a:xfrm>
          <a:prstGeom prst="rect">
            <a:avLst/>
          </a:prstGeom>
          <a:noFill/>
        </p:spPr>
        <p:txBody>
          <a:bodyPr wrap="square">
            <a:spAutoFit/>
          </a:bodyPr>
          <a:lstStyle/>
          <a:p>
            <a:r>
              <a:rPr lang="es-US" dirty="0" err="1">
                <a:hlinkClick r:id="rId3"/>
              </a:rPr>
              <a:t>DecisionTreeClassifier</a:t>
            </a:r>
            <a:r>
              <a:rPr lang="es-US" dirty="0">
                <a:hlinkClick r:id="rId3"/>
              </a:rPr>
              <a:t> — </a:t>
            </a:r>
            <a:r>
              <a:rPr lang="es-US" dirty="0" err="1">
                <a:hlinkClick r:id="rId3"/>
              </a:rPr>
              <a:t>scikit-learn</a:t>
            </a:r>
            <a:r>
              <a:rPr lang="es-US" dirty="0">
                <a:hlinkClick r:id="rId3"/>
              </a:rPr>
              <a:t> 1.5.1 </a:t>
            </a:r>
            <a:r>
              <a:rPr lang="es-US" dirty="0" err="1">
                <a:hlinkClick r:id="rId3"/>
              </a:rPr>
              <a:t>documentation</a:t>
            </a:r>
            <a:endParaRPr lang="es-CL" dirty="0"/>
          </a:p>
        </p:txBody>
      </p:sp>
      <p:sp>
        <p:nvSpPr>
          <p:cNvPr id="5" name="TextBox 4">
            <a:extLst>
              <a:ext uri="{FF2B5EF4-FFF2-40B4-BE49-F238E27FC236}">
                <a16:creationId xmlns:a16="http://schemas.microsoft.com/office/drawing/2014/main" id="{761F6E46-8DD7-0C39-2D2A-4636BD205C88}"/>
              </a:ext>
            </a:extLst>
          </p:cNvPr>
          <p:cNvSpPr txBox="1"/>
          <p:nvPr/>
        </p:nvSpPr>
        <p:spPr>
          <a:xfrm>
            <a:off x="2925305" y="6399199"/>
            <a:ext cx="6098582" cy="369332"/>
          </a:xfrm>
          <a:prstGeom prst="rect">
            <a:avLst/>
          </a:prstGeom>
          <a:noFill/>
        </p:spPr>
        <p:txBody>
          <a:bodyPr wrap="square">
            <a:spAutoFit/>
          </a:bodyPr>
          <a:lstStyle/>
          <a:p>
            <a:r>
              <a:rPr lang="es-US" dirty="0" err="1">
                <a:hlinkClick r:id="rId4"/>
              </a:rPr>
              <a:t>RandomForestClassifier</a:t>
            </a:r>
            <a:r>
              <a:rPr lang="es-US" dirty="0">
                <a:hlinkClick r:id="rId4"/>
              </a:rPr>
              <a:t> — </a:t>
            </a:r>
            <a:r>
              <a:rPr lang="es-US" dirty="0" err="1">
                <a:hlinkClick r:id="rId4"/>
              </a:rPr>
              <a:t>scikit-learn</a:t>
            </a:r>
            <a:r>
              <a:rPr lang="es-US" dirty="0">
                <a:hlinkClick r:id="rId4"/>
              </a:rPr>
              <a:t> 1.5.1 </a:t>
            </a:r>
            <a:r>
              <a:rPr lang="es-US" dirty="0" err="1">
                <a:hlinkClick r:id="rId4"/>
              </a:rPr>
              <a:t>documentation</a:t>
            </a:r>
            <a:endParaRPr lang="es-CL" dirty="0"/>
          </a:p>
        </p:txBody>
      </p:sp>
    </p:spTree>
    <p:extLst>
      <p:ext uri="{BB962C8B-B14F-4D97-AF65-F5344CB8AC3E}">
        <p14:creationId xmlns:p14="http://schemas.microsoft.com/office/powerpoint/2010/main" val="2998709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4" descr="A graph with red and blue dots&#10;&#10;Description automatically generated">
            <a:extLst>
              <a:ext uri="{FF2B5EF4-FFF2-40B4-BE49-F238E27FC236}">
                <a16:creationId xmlns:a16="http://schemas.microsoft.com/office/drawing/2014/main" id="{C10FB1A6-4484-3F6B-C562-8D537ADD284F}"/>
              </a:ext>
            </a:extLst>
          </p:cNvPr>
          <p:cNvPicPr>
            <a:picLocks noGrp="1" noChangeAspect="1"/>
          </p:cNvPicPr>
          <p:nvPr>
            <p:ph idx="1"/>
          </p:nvPr>
        </p:nvPicPr>
        <p:blipFill>
          <a:blip r:embed="rId2"/>
          <a:stretch>
            <a:fillRect/>
          </a:stretch>
        </p:blipFill>
        <p:spPr>
          <a:xfrm>
            <a:off x="838245" y="643466"/>
            <a:ext cx="6658367" cy="5566833"/>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0805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SVM: Que pasa si no es posible separar los datos?</a:t>
            </a:r>
          </a:p>
        </p:txBody>
      </p:sp>
      <p:pic>
        <p:nvPicPr>
          <p:cNvPr id="5" name="Content Placeholder 4" descr="A graph with red and blue dots&#10;&#10;Description automatically generated">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837342" y="643466"/>
            <a:ext cx="6660647" cy="5568739"/>
          </a:xfrm>
          <a:prstGeom prst="rect">
            <a:avLst/>
          </a:prstGeom>
        </p:spPr>
      </p:pic>
    </p:spTree>
    <p:extLst>
      <p:ext uri="{BB962C8B-B14F-4D97-AF65-F5344CB8AC3E}">
        <p14:creationId xmlns:p14="http://schemas.microsoft.com/office/powerpoint/2010/main" val="37412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a:solidFill>
                  <a:schemeClr val="tx2"/>
                </a:solidFill>
              </a:rPr>
              <a:t>Problemas equivalentes</a:t>
            </a:r>
          </a:p>
        </p:txBody>
      </p:sp>
      <p:grpSp>
        <p:nvGrpSpPr>
          <p:cNvPr id="2059" name="Group 2058">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2060" name="Freeform: Shape 2059">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3" name="Freeform: Shape 2062">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9610A0CD-B8DE-EE3A-F4AC-9AF7B9C7DFB4}"/>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hlinkClick r:id="rId3"/>
              </a:rPr>
              <a:t>MS - A toy-inspired kirigami pattern and its kinematic performance by applying mechanisms and machine theory (copernicus.org)</a:t>
            </a:r>
            <a:endParaRPr lang="en-US">
              <a:solidFill>
                <a:schemeClr val="tx2"/>
              </a:solidFill>
            </a:endParaRPr>
          </a:p>
        </p:txBody>
      </p:sp>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641179" y="3364198"/>
            <a:ext cx="3224000" cy="2695476"/>
          </a:xfrm>
          <a:prstGeom prst="rect">
            <a:avLst/>
          </a:prstGeom>
        </p:spPr>
      </p:pic>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6435283" y="3364198"/>
            <a:ext cx="5007076" cy="26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3018B-F29B-114C-CB50-9243B69605EB}"/>
              </a:ext>
            </a:extLst>
          </p:cNvPr>
          <p:cNvSpPr txBox="1"/>
          <p:nvPr/>
        </p:nvSpPr>
        <p:spPr>
          <a:xfrm>
            <a:off x="3963692" y="5929415"/>
            <a:ext cx="6098582" cy="369332"/>
          </a:xfrm>
          <a:prstGeom prst="rect">
            <a:avLst/>
          </a:prstGeom>
          <a:noFill/>
        </p:spPr>
        <p:txBody>
          <a:bodyPr wrap="square">
            <a:spAutoFit/>
          </a:bodyPr>
          <a:lstStyle/>
          <a:p>
            <a:r>
              <a:rPr lang="es-US" dirty="0">
                <a:hlinkClick r:id="rId5"/>
              </a:rPr>
              <a:t>SVC — </a:t>
            </a:r>
            <a:r>
              <a:rPr lang="es-US" dirty="0" err="1">
                <a:hlinkClick r:id="rId5"/>
              </a:rPr>
              <a:t>scikit-learn</a:t>
            </a:r>
            <a:r>
              <a:rPr lang="es-US" dirty="0">
                <a:hlinkClick r:id="rId5"/>
              </a:rPr>
              <a:t> 1.5.1 </a:t>
            </a:r>
            <a:r>
              <a:rPr lang="es-US" dirty="0" err="1">
                <a:hlinkClick r:id="rId5"/>
              </a:rPr>
              <a:t>documentation</a:t>
            </a:r>
            <a:endParaRPr lang="es-CL" dirty="0"/>
          </a:p>
        </p:txBody>
      </p:sp>
    </p:spTree>
    <p:extLst>
      <p:ext uri="{BB962C8B-B14F-4D97-AF65-F5344CB8AC3E}">
        <p14:creationId xmlns:p14="http://schemas.microsoft.com/office/powerpoint/2010/main" val="3778824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 Release 17 | SDSS">
            <a:extLst>
              <a:ext uri="{FF2B5EF4-FFF2-40B4-BE49-F238E27FC236}">
                <a16:creationId xmlns:a16="http://schemas.microsoft.com/office/drawing/2014/main" id="{66C73660-999F-3473-4851-2B91696E1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82" r="24984" b="-1"/>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F42AEF-5F38-9CFD-316A-9DD3C711CA52}"/>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2300" kern="1200">
                <a:solidFill>
                  <a:schemeClr val="tx1">
                    <a:lumMod val="85000"/>
                    <a:lumOff val="15000"/>
                  </a:schemeClr>
                </a:solidFill>
                <a:latin typeface="+mj-lt"/>
                <a:ea typeface="+mj-ea"/>
                <a:cs typeface="+mj-cs"/>
              </a:rPr>
              <a:t>Segundo Ejemplo Aplicado (Supervisado, Clasificación)</a:t>
            </a:r>
          </a:p>
        </p:txBody>
      </p:sp>
      <p:sp>
        <p:nvSpPr>
          <p:cNvPr id="3" name="Content Placeholder 2">
            <a:extLst>
              <a:ext uri="{FF2B5EF4-FFF2-40B4-BE49-F238E27FC236}">
                <a16:creationId xmlns:a16="http://schemas.microsoft.com/office/drawing/2014/main" id="{212140F5-2777-B9BB-7E2A-59C1AEDBB4B6}"/>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Tengamos datos de objetos astronómicos del SDSS17</a:t>
            </a:r>
          </a:p>
        </p:txBody>
      </p:sp>
      <p:pic>
        <p:nvPicPr>
          <p:cNvPr id="2052" name="Picture 4" descr="The Sloan Digital Sky Survey">
            <a:extLst>
              <a:ext uri="{FF2B5EF4-FFF2-40B4-BE49-F238E27FC236}">
                <a16:creationId xmlns:a16="http://schemas.microsoft.com/office/drawing/2014/main" id="{664D71C8-F99F-A9AF-D288-7CECB9586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017" r="17218" b="4"/>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5D52-CEB5-B991-DADB-81264B88A77D}"/>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pPr algn="ctr"/>
            <a:r>
              <a:rPr lang="es-CL" dirty="0"/>
              <a:t>Clases</a:t>
            </a:r>
          </a:p>
        </p:txBody>
      </p:sp>
      <p:sp>
        <p:nvSpPr>
          <p:cNvPr id="5" name="TextBox 4">
            <a:extLst>
              <a:ext uri="{FF2B5EF4-FFF2-40B4-BE49-F238E27FC236}">
                <a16:creationId xmlns:a16="http://schemas.microsoft.com/office/drawing/2014/main" id="{7A7361FF-A147-A07C-0814-C9F5857C0A58}"/>
              </a:ext>
            </a:extLst>
          </p:cNvPr>
          <p:cNvSpPr txBox="1"/>
          <p:nvPr/>
        </p:nvSpPr>
        <p:spPr>
          <a:xfrm>
            <a:off x="860228" y="5052445"/>
            <a:ext cx="2090980"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s-CL" dirty="0"/>
              <a:t>Galaxia</a:t>
            </a:r>
          </a:p>
          <a:p>
            <a:pPr algn="ctr"/>
            <a:r>
              <a:rPr lang="es-CL" dirty="0"/>
              <a:t>0</a:t>
            </a:r>
          </a:p>
        </p:txBody>
      </p:sp>
      <p:sp>
        <p:nvSpPr>
          <p:cNvPr id="6" name="TextBox 5">
            <a:extLst>
              <a:ext uri="{FF2B5EF4-FFF2-40B4-BE49-F238E27FC236}">
                <a16:creationId xmlns:a16="http://schemas.microsoft.com/office/drawing/2014/main" id="{C0D43622-A20D-06B8-9177-2261D5D5E0FF}"/>
              </a:ext>
            </a:extLst>
          </p:cNvPr>
          <p:cNvSpPr txBox="1"/>
          <p:nvPr/>
        </p:nvSpPr>
        <p:spPr>
          <a:xfrm>
            <a:off x="4474554" y="5052445"/>
            <a:ext cx="2090980" cy="6463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s-CL" dirty="0"/>
              <a:t>Estrella</a:t>
            </a:r>
          </a:p>
          <a:p>
            <a:pPr algn="ctr"/>
            <a:r>
              <a:rPr lang="es-CL" dirty="0"/>
              <a:t>1</a:t>
            </a:r>
          </a:p>
        </p:txBody>
      </p:sp>
      <p:sp>
        <p:nvSpPr>
          <p:cNvPr id="7" name="TextBox 6">
            <a:extLst>
              <a:ext uri="{FF2B5EF4-FFF2-40B4-BE49-F238E27FC236}">
                <a16:creationId xmlns:a16="http://schemas.microsoft.com/office/drawing/2014/main" id="{53939970-80F4-194F-B4E1-FF0DBD7173CB}"/>
              </a:ext>
            </a:extLst>
          </p:cNvPr>
          <p:cNvSpPr txBox="1"/>
          <p:nvPr/>
        </p:nvSpPr>
        <p:spPr>
          <a:xfrm>
            <a:off x="8305800" y="5052446"/>
            <a:ext cx="2090980" cy="64633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CL" dirty="0" err="1"/>
              <a:t>Quasar</a:t>
            </a:r>
            <a:endParaRPr lang="es-CL" dirty="0"/>
          </a:p>
          <a:p>
            <a:pPr algn="ctr"/>
            <a:r>
              <a:rPr lang="es-CL" dirty="0"/>
              <a:t>2</a:t>
            </a:r>
          </a:p>
        </p:txBody>
      </p:sp>
      <p:pic>
        <p:nvPicPr>
          <p:cNvPr id="5124" name="Picture 4" descr="Astronomia e Universo: Quasar QSO QSO 1229 + 204 O Objeto Mais ...">
            <a:extLst>
              <a:ext uri="{FF2B5EF4-FFF2-40B4-BE49-F238E27FC236}">
                <a16:creationId xmlns:a16="http://schemas.microsoft.com/office/drawing/2014/main" id="{E1511CD6-3884-22AF-998D-BC8DFEF95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769" y="2202820"/>
            <a:ext cx="3909172" cy="25379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star? | Space">
            <a:extLst>
              <a:ext uri="{FF2B5EF4-FFF2-40B4-BE49-F238E27FC236}">
                <a16:creationId xmlns:a16="http://schemas.microsoft.com/office/drawing/2014/main" id="{1BAA1C84-BAF4-7575-DBD4-5DCE4BEC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45" y="2197570"/>
            <a:ext cx="2543199" cy="25431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ubble Views Spiral Galaxy NGC 4921">
            <a:extLst>
              <a:ext uri="{FF2B5EF4-FFF2-40B4-BE49-F238E27FC236}">
                <a16:creationId xmlns:a16="http://schemas.microsoft.com/office/drawing/2014/main" id="{C7A9BC86-B501-4854-C988-4B8D46817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88" y="2197570"/>
            <a:ext cx="2757261" cy="25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 Matrices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146" name="Picture 2" descr="A red and yellow light in space&#10;&#10;Description automatically generated">
            <a:extLst>
              <a:ext uri="{FF2B5EF4-FFF2-40B4-BE49-F238E27FC236}">
                <a16:creationId xmlns:a16="http://schemas.microsoft.com/office/drawing/2014/main" id="{198660AD-C60A-5901-50F6-E3158828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1" r="-1" b="-1"/>
          <a:stretch/>
        </p:blipFill>
        <p:spPr bwMode="auto">
          <a:xfrm>
            <a:off x="-1219" y="-8"/>
            <a:ext cx="12191695" cy="6858000"/>
          </a:xfrm>
          <a:prstGeom prst="rect">
            <a:avLst/>
          </a:prstGeom>
          <a:noFill/>
          <a:extLst>
            <a:ext uri="{909E8E84-426E-40DD-AFC4-6F175D3DCCD1}">
              <a14:hiddenFill xmlns:a14="http://schemas.microsoft.com/office/drawing/2010/main">
                <a:solidFill>
                  <a:srgbClr val="FFFFFF"/>
                </a:solidFill>
              </a14:hiddenFill>
            </a:ext>
          </a:extLst>
        </p:spPr>
      </p:pic>
      <p:sp>
        <p:nvSpPr>
          <p:cNvPr id="6155" name="Freeform: Shape 6154">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4996" y="1290918"/>
            <a:ext cx="4656579" cy="4208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7" name="Freeform: Shape 6156">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07827" y="1378821"/>
            <a:ext cx="4333482" cy="401886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6159" name="Freeform: Shape 6158">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20717" y="756951"/>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82263" y="628018"/>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3982" y="3576909"/>
            <a:ext cx="2685901" cy="245888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5" name="Freeform: Shape 6164">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1178" y="3487951"/>
            <a:ext cx="3051507" cy="27420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7" name="Freeform: Shape 616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A50620-4F0B-FB7C-1D9D-96F92B6D23E2}"/>
              </a:ext>
            </a:extLst>
          </p:cNvPr>
          <p:cNvSpPr>
            <a:spLocks noGrp="1"/>
          </p:cNvSpPr>
          <p:nvPr>
            <p:ph type="title"/>
          </p:nvPr>
        </p:nvSpPr>
        <p:spPr>
          <a:xfrm>
            <a:off x="1515632" y="1872171"/>
            <a:ext cx="3797450" cy="2014116"/>
          </a:xfrm>
        </p:spPr>
        <p:txBody>
          <a:bodyPr vert="horz" lIns="91440" tIns="45720" rIns="91440" bIns="45720" rtlCol="0" anchor="b">
            <a:normAutofit/>
          </a:bodyPr>
          <a:lstStyle/>
          <a:p>
            <a:pPr algn="ctr"/>
            <a:r>
              <a:rPr lang="en-US" sz="4000" kern="1200">
                <a:solidFill>
                  <a:schemeClr val="tx1">
                    <a:lumMod val="75000"/>
                    <a:lumOff val="25000"/>
                  </a:schemeClr>
                </a:solidFill>
                <a:latin typeface="+mj-lt"/>
                <a:ea typeface="+mj-ea"/>
                <a:cs typeface="+mj-cs"/>
              </a:rPr>
              <a:t>QSO - Quasar</a:t>
            </a:r>
          </a:p>
        </p:txBody>
      </p:sp>
      <p:pic>
        <p:nvPicPr>
          <p:cNvPr id="6148" name="Picture 4" descr="A bright light in the sky&#10;&#10;Description automatically generated">
            <a:extLst>
              <a:ext uri="{FF2B5EF4-FFF2-40B4-BE49-F238E27FC236}">
                <a16:creationId xmlns:a16="http://schemas.microsoft.com/office/drawing/2014/main" id="{48355DA8-C515-A764-070A-D05FC3814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78" r="3" b="830"/>
          <a:stretch/>
        </p:blipFill>
        <p:spPr bwMode="auto">
          <a:xfrm>
            <a:off x="7854697" y="822204"/>
            <a:ext cx="2606312" cy="2405492"/>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A close-up of a galaxy&#10;&#10;Description automatically generated">
            <a:extLst>
              <a:ext uri="{FF2B5EF4-FFF2-40B4-BE49-F238E27FC236}">
                <a16:creationId xmlns:a16="http://schemas.microsoft.com/office/drawing/2014/main" id="{79F5C915-12D0-7E4F-8F95-B862BCB67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426" r="10193" b="2"/>
          <a:stretch/>
        </p:blipFill>
        <p:spPr bwMode="auto">
          <a:xfrm>
            <a:off x="6305276" y="3644090"/>
            <a:ext cx="2422910" cy="2251236"/>
          </a:xfrm>
          <a:custGeom>
            <a:avLst/>
            <a:gdLst/>
            <a:ahLst/>
            <a:cxnLst/>
            <a:rect l="l" t="t" r="r" b="b"/>
            <a:pathLst>
              <a:path w="2442835" h="2236365">
                <a:moveTo>
                  <a:pt x="1044862" y="0"/>
                </a:moveTo>
                <a:cubicBezTo>
                  <a:pt x="1215179" y="0"/>
                  <a:pt x="1387802" y="32328"/>
                  <a:pt x="1557753" y="96112"/>
                </a:cubicBezTo>
                <a:cubicBezTo>
                  <a:pt x="1723247" y="158111"/>
                  <a:pt x="1880773" y="249422"/>
                  <a:pt x="2013399" y="360139"/>
                </a:cubicBezTo>
                <a:cubicBezTo>
                  <a:pt x="2148332" y="472747"/>
                  <a:pt x="2254380" y="600878"/>
                  <a:pt x="2328556" y="740859"/>
                </a:cubicBezTo>
                <a:cubicBezTo>
                  <a:pt x="2404358" y="883954"/>
                  <a:pt x="2442835" y="1033026"/>
                  <a:pt x="2442835" y="1183934"/>
                </a:cubicBezTo>
                <a:cubicBezTo>
                  <a:pt x="2442835" y="1335916"/>
                  <a:pt x="2381449" y="1424674"/>
                  <a:pt x="2253698" y="1595346"/>
                </a:cubicBezTo>
                <a:cubicBezTo>
                  <a:pt x="2222875" y="1636509"/>
                  <a:pt x="2191002" y="1679100"/>
                  <a:pt x="2158397" y="1725930"/>
                </a:cubicBezTo>
                <a:cubicBezTo>
                  <a:pt x="1909237" y="2083719"/>
                  <a:pt x="1641784" y="2236365"/>
                  <a:pt x="1264141" y="2236365"/>
                </a:cubicBezTo>
                <a:cubicBezTo>
                  <a:pt x="1016293" y="2236365"/>
                  <a:pt x="834443" y="2112012"/>
                  <a:pt x="585284" y="1922342"/>
                </a:cubicBezTo>
                <a:cubicBezTo>
                  <a:pt x="557449" y="1901149"/>
                  <a:pt x="529613" y="1880210"/>
                  <a:pt x="502667" y="1859987"/>
                </a:cubicBezTo>
                <a:cubicBezTo>
                  <a:pt x="356623" y="1750240"/>
                  <a:pt x="218702" y="1646569"/>
                  <a:pt x="126912" y="1534012"/>
                </a:cubicBezTo>
                <a:cubicBezTo>
                  <a:pt x="39159" y="1426410"/>
                  <a:pt x="0" y="1318451"/>
                  <a:pt x="0" y="1183934"/>
                </a:cubicBezTo>
                <a:cubicBezTo>
                  <a:pt x="0" y="846776"/>
                  <a:pt x="101173" y="543630"/>
                  <a:pt x="284911" y="330315"/>
                </a:cubicBezTo>
                <a:cubicBezTo>
                  <a:pt x="374812" y="225981"/>
                  <a:pt x="482643" y="144883"/>
                  <a:pt x="605414" y="89320"/>
                </a:cubicBezTo>
                <a:cubicBezTo>
                  <a:pt x="736415" y="30080"/>
                  <a:pt x="884243" y="0"/>
                  <a:pt x="104486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9C77A-797C-0795-DFE2-860B3443EBC5}"/>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SDSS DR17</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9764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FE9C-41FC-8D02-B7D0-4AD2CCA52FDA}"/>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pt1 - identificadores</a:t>
            </a:r>
          </a:p>
        </p:txBody>
      </p:sp>
      <p:sp>
        <p:nvSpPr>
          <p:cNvPr id="4" name="Rectangle 1">
            <a:extLst>
              <a:ext uri="{FF2B5EF4-FFF2-40B4-BE49-F238E27FC236}">
                <a16:creationId xmlns:a16="http://schemas.microsoft.com/office/drawing/2014/main" id="{14116820-7311-6AE9-9EBD-2EBC8C63DAC1}"/>
              </a:ext>
            </a:extLst>
          </p:cNvPr>
          <p:cNvSpPr>
            <a:spLocks noGrp="1" noChangeArrowheads="1"/>
          </p:cNvSpPr>
          <p:nvPr>
            <p:ph idx="1"/>
          </p:nvPr>
        </p:nvSpPr>
        <p:spPr bwMode="auto">
          <a:xfrm>
            <a:off x="530678" y="2077597"/>
            <a:ext cx="11130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alpha</a:t>
            </a:r>
            <a:r>
              <a:rPr kumimoji="0" lang="es-US" altLang="es-US" sz="2000" b="0" i="0" u="none" strike="noStrike" cap="none" normalizeH="0" baseline="0" dirty="0">
                <a:ln>
                  <a:noFill/>
                </a:ln>
                <a:solidFill>
                  <a:schemeClr val="tx1"/>
                </a:solidFill>
                <a:effectLst/>
                <a:latin typeface="Arial" panose="020B0604020202020204" pitchFamily="34" charset="0"/>
              </a:rPr>
              <a:t>: Ángulo de ascensión recta (coordenada equivalente a la longitud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a:ln>
                  <a:noFill/>
                </a:ln>
                <a:solidFill>
                  <a:schemeClr val="tx1"/>
                </a:solidFill>
                <a:effectLst/>
                <a:latin typeface="Arial" panose="020B0604020202020204" pitchFamily="34" charset="0"/>
              </a:rPr>
              <a:t>delta</a:t>
            </a:r>
            <a:r>
              <a:rPr kumimoji="0" lang="es-US" altLang="es-US" sz="2000" b="0" i="0" u="none" strike="noStrike" cap="none" normalizeH="0" baseline="0" dirty="0">
                <a:ln>
                  <a:noFill/>
                </a:ln>
                <a:solidFill>
                  <a:schemeClr val="tx1"/>
                </a:solidFill>
                <a:effectLst/>
                <a:latin typeface="Arial" panose="020B0604020202020204" pitchFamily="34" charset="0"/>
              </a:rPr>
              <a:t>: Ángulo de declinación (coordenada equivalente a la latitud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US" altLang="es-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obj_ID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del objeto, un valor único que identifica el objeto en el catálogo de imágenes utilizado por el </a:t>
            </a:r>
            <a:r>
              <a:rPr kumimoji="0" lang="es-US" altLang="es-US" sz="2000" b="0" i="1" u="none" strike="noStrike" cap="none" normalizeH="0" baseline="0" dirty="0" err="1">
                <a:ln>
                  <a:noFill/>
                </a:ln>
                <a:solidFill>
                  <a:schemeClr val="tx1"/>
                </a:solidFill>
                <a:effectLst/>
                <a:latin typeface="Arial" panose="020B0604020202020204" pitchFamily="34" charset="0"/>
              </a:rPr>
              <a:t>Catalog</a:t>
            </a:r>
            <a:r>
              <a:rPr kumimoji="0" lang="es-US" altLang="es-US" sz="2000" b="0" i="1" u="none" strike="noStrike" cap="none" normalizeH="0" baseline="0" dirty="0">
                <a:ln>
                  <a:noFill/>
                </a:ln>
                <a:solidFill>
                  <a:schemeClr val="tx1"/>
                </a:solidFill>
                <a:effectLst/>
                <a:latin typeface="Arial" panose="020B0604020202020204" pitchFamily="34" charset="0"/>
              </a:rPr>
              <a:t> Archive Server</a:t>
            </a:r>
            <a:r>
              <a:rPr kumimoji="0" lang="es-US" altLang="es-US" sz="2000" b="0" i="0" u="none" strike="noStrike" cap="none" normalizeH="0" baseline="0" dirty="0">
                <a:ln>
                  <a:noFill/>
                </a:ln>
                <a:solidFill>
                  <a:schemeClr val="tx1"/>
                </a:solidFill>
                <a:effectLst/>
                <a:latin typeface="Arial" panose="020B0604020202020204" pitchFamily="34" charset="0"/>
              </a:rPr>
              <a:t> (CAS)..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ejecución, utilizado para identificar el escaneo específico de las observaciones.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rereun_ID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a:t>
            </a:r>
            <a:r>
              <a:rPr kumimoji="0" lang="es-US" altLang="es-US" sz="2000" b="0" i="0" u="none" strike="noStrike" cap="none" normalizeH="0" baseline="0" dirty="0" err="1">
                <a:ln>
                  <a:noFill/>
                </a:ln>
                <a:solidFill>
                  <a:schemeClr val="tx1"/>
                </a:solidFill>
                <a:effectLst/>
                <a:latin typeface="Arial" panose="020B0604020202020204" pitchFamily="34" charset="0"/>
              </a:rPr>
              <a:t>re-ejecución</a:t>
            </a:r>
            <a:r>
              <a:rPr kumimoji="0" lang="es-US" altLang="es-US" sz="2000" b="0" i="0" u="none" strike="noStrike" cap="none" normalizeH="0" baseline="0" dirty="0">
                <a:ln>
                  <a:noFill/>
                </a:ln>
                <a:solidFill>
                  <a:schemeClr val="tx1"/>
                </a:solidFill>
                <a:effectLst/>
                <a:latin typeface="Arial" panose="020B0604020202020204" pitchFamily="34" charset="0"/>
              </a:rPr>
              <a:t>, especifica cómo se procesó la imagen.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cam_col</a:t>
            </a:r>
            <a:r>
              <a:rPr kumimoji="0" lang="es-US" altLang="es-US" sz="2000" b="0" i="0" u="none" strike="noStrike" cap="none" normalizeH="0" baseline="0" dirty="0">
                <a:ln>
                  <a:noFill/>
                </a:ln>
                <a:solidFill>
                  <a:schemeClr val="tx1"/>
                </a:solidFill>
                <a:effectLst/>
                <a:latin typeface="Arial" panose="020B0604020202020204" pitchFamily="34" charset="0"/>
              </a:rPr>
              <a:t>: Columna de la cámara que identifica la línea de escaneo dentro de la ejecución.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field_ID</a:t>
            </a:r>
            <a:r>
              <a:rPr kumimoji="0" lang="es-US" altLang="es-US" sz="2000" b="0" i="0" u="none" strike="noStrike" cap="none" normalizeH="0" baseline="0" dirty="0">
                <a:ln>
                  <a:noFill/>
                </a:ln>
                <a:solidFill>
                  <a:schemeClr val="tx1"/>
                </a:solidFill>
                <a:effectLst/>
                <a:latin typeface="Arial" panose="020B0604020202020204" pitchFamily="34" charset="0"/>
              </a:rPr>
              <a:t>: Número de campo que identifica cada campo de observación.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fiber_ID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 la fibra óptica, que identifica la fibra que apuntó la luz en el plano focal durante cada observación. </a:t>
            </a:r>
          </a:p>
        </p:txBody>
      </p:sp>
    </p:spTree>
    <p:extLst>
      <p:ext uri="{BB962C8B-B14F-4D97-AF65-F5344CB8AC3E}">
        <p14:creationId xmlns:p14="http://schemas.microsoft.com/office/powerpoint/2010/main" val="687051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C11D-D56C-5941-3082-A980FBC56D1B}"/>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pt2 - variables</a:t>
            </a:r>
          </a:p>
        </p:txBody>
      </p:sp>
      <p:sp>
        <p:nvSpPr>
          <p:cNvPr id="3" name="Content Placeholder 2">
            <a:extLst>
              <a:ext uri="{FF2B5EF4-FFF2-40B4-BE49-F238E27FC236}">
                <a16:creationId xmlns:a16="http://schemas.microsoft.com/office/drawing/2014/main" id="{B8AD6383-8C21-B614-F520-9EA098CD2D75}"/>
              </a:ext>
            </a:extLst>
          </p:cNvPr>
          <p:cNvSpPr>
            <a:spLocks noGrp="1"/>
          </p:cNvSpPr>
          <p:nvPr>
            <p:ph idx="1"/>
          </p:nvPr>
        </p:nvSpPr>
        <p:spPr>
          <a:xfrm>
            <a:off x="838200" y="1937287"/>
            <a:ext cx="10515600" cy="4555587"/>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Identificador único utilizado para objetos espectroscópicos ópticos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(esto significa que dos observaciones diferentes con el mismo </a:t>
            </a:r>
            <a:r>
              <a:rPr kumimoji="0" lang="es-US" altLang="es-US" sz="1800" b="0" i="1"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deben compartir la misma clasificación).</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plate</a:t>
            </a:r>
            <a:r>
              <a:rPr kumimoji="0" lang="es-US" altLang="es-US" sz="1800" b="0" i="0" u="none" strike="noStrike" cap="none" normalizeH="0" baseline="0" dirty="0">
                <a:ln>
                  <a:noFill/>
                </a:ln>
                <a:solidFill>
                  <a:schemeClr val="tx1"/>
                </a:solidFill>
                <a:effectLst/>
                <a:latin typeface="Arial" panose="020B0604020202020204" pitchFamily="34" charset="0"/>
              </a:rPr>
              <a:t>: Identificador de la placa, que identifica cada placa en el </a:t>
            </a:r>
            <a:r>
              <a:rPr kumimoji="0" lang="es-US" altLang="es-US" sz="1800" b="0" i="1" u="none" strike="noStrike" cap="none" normalizeH="0" baseline="0" dirty="0">
                <a:ln>
                  <a:noFill/>
                </a:ln>
                <a:solidFill>
                  <a:schemeClr val="tx1"/>
                </a:solidFill>
                <a:effectLst/>
                <a:latin typeface="Arial" panose="020B0604020202020204" pitchFamily="34" charset="0"/>
              </a:rPr>
              <a:t>Sloan Digital </a:t>
            </a:r>
            <a:r>
              <a:rPr kumimoji="0" lang="es-US" altLang="es-US" sz="1800" b="0" i="1" u="none" strike="noStrike" cap="none" normalizeH="0" baseline="0" dirty="0" err="1">
                <a:ln>
                  <a:noFill/>
                </a:ln>
                <a:solidFill>
                  <a:schemeClr val="tx1"/>
                </a:solidFill>
                <a:effectLst/>
                <a:latin typeface="Arial" panose="020B0604020202020204" pitchFamily="34" charset="0"/>
              </a:rPr>
              <a:t>Sky</a:t>
            </a:r>
            <a:r>
              <a:rPr kumimoji="0" lang="es-US" altLang="es-US" sz="1800" b="0" i="1" u="none" strike="noStrike" cap="none" normalizeH="0" baseline="0" dirty="0">
                <a:ln>
                  <a:noFill/>
                </a:ln>
                <a:solidFill>
                  <a:schemeClr val="tx1"/>
                </a:solidFill>
                <a:effectLst/>
                <a:latin typeface="Arial" panose="020B0604020202020204" pitchFamily="34" charset="0"/>
              </a:rPr>
              <a:t> </a:t>
            </a:r>
            <a:r>
              <a:rPr kumimoji="0" lang="es-US" altLang="es-US" sz="1800" b="0" i="1" u="none" strike="noStrike" cap="none" normalizeH="0" baseline="0" dirty="0" err="1">
                <a:ln>
                  <a:noFill/>
                </a:ln>
                <a:solidFill>
                  <a:schemeClr val="tx1"/>
                </a:solidFill>
                <a:effectLst/>
                <a:latin typeface="Arial" panose="020B0604020202020204" pitchFamily="34" charset="0"/>
              </a:rPr>
              <a:t>Survey</a:t>
            </a:r>
            <a:r>
              <a:rPr kumimoji="0" lang="es-US" altLang="es-US" sz="1800" b="0" i="0" u="none" strike="noStrike" cap="none" normalizeH="0" baseline="0" dirty="0">
                <a:ln>
                  <a:noFill/>
                </a:ln>
                <a:solidFill>
                  <a:schemeClr val="tx1"/>
                </a:solidFill>
                <a:effectLst/>
                <a:latin typeface="Arial" panose="020B0604020202020204" pitchFamily="34" charset="0"/>
              </a:rPr>
              <a:t> (SDSS).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MJD</a:t>
            </a:r>
            <a:r>
              <a:rPr kumimoji="0" lang="es-US" altLang="es-US" sz="1800" b="0" i="0" u="none" strike="noStrike" cap="none" normalizeH="0" baseline="0" dirty="0">
                <a:ln>
                  <a:noFill/>
                </a:ln>
                <a:solidFill>
                  <a:schemeClr val="tx1"/>
                </a:solidFill>
                <a:effectLst/>
                <a:latin typeface="Arial" panose="020B0604020202020204" pitchFamily="34" charset="0"/>
              </a:rPr>
              <a:t>: Fecha juliana modificada, usada para indicar cuándo se tomaron los datos del SDSS.</a:t>
            </a:r>
            <a:endParaRPr kumimoji="0" lang="es-US" altLang="es-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u</a:t>
            </a:r>
            <a:r>
              <a:rPr kumimoji="0" lang="es-US" altLang="es-US" sz="1800" b="0" i="0" u="none" strike="noStrike" cap="none" normalizeH="0" baseline="0" dirty="0">
                <a:ln>
                  <a:noFill/>
                </a:ln>
                <a:solidFill>
                  <a:schemeClr val="tx1"/>
                </a:solidFill>
                <a:effectLst/>
                <a:latin typeface="Arial" panose="020B0604020202020204" pitchFamily="34" charset="0"/>
              </a:rPr>
              <a:t>: Filtro de luz ultravioleta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g</a:t>
            </a:r>
            <a:r>
              <a:rPr kumimoji="0" lang="es-US" altLang="es-US" sz="1800" b="0" i="0" u="none" strike="noStrike" cap="none" normalizeH="0" baseline="0" dirty="0">
                <a:ln>
                  <a:noFill/>
                </a:ln>
                <a:solidFill>
                  <a:schemeClr val="tx1"/>
                </a:solidFill>
                <a:effectLst/>
                <a:latin typeface="Arial" panose="020B0604020202020204" pitchFamily="34" charset="0"/>
              </a:rPr>
              <a:t>: Filtro de luz verde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a:t>
            </a:r>
            <a:r>
              <a:rPr kumimoji="0" lang="es-US" altLang="es-US" sz="1800" b="0" i="0" u="none" strike="noStrike" cap="none" normalizeH="0" baseline="0" dirty="0">
                <a:ln>
                  <a:noFill/>
                </a:ln>
                <a:solidFill>
                  <a:schemeClr val="tx1"/>
                </a:solidFill>
                <a:effectLst/>
                <a:latin typeface="Arial" panose="020B0604020202020204" pitchFamily="34" charset="0"/>
              </a:rPr>
              <a:t>: Filtro de luz 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i</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cercana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z</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redshift</a:t>
            </a:r>
            <a:r>
              <a:rPr kumimoji="0" lang="es-US" altLang="es-US" sz="1800" b="0" i="0" u="none" strike="noStrike" cap="none" normalizeH="0" baseline="0" dirty="0">
                <a:ln>
                  <a:noFill/>
                </a:ln>
                <a:solidFill>
                  <a:schemeClr val="tx1"/>
                </a:solidFill>
                <a:effectLst/>
                <a:latin typeface="Arial" panose="020B0604020202020204" pitchFamily="34" charset="0"/>
              </a:rPr>
              <a:t>: Valor de desplazamiento al rojo, basado en el aumento de la longitud de onda de la luz.</a:t>
            </a: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s-US" altLang="es-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20000"/>
              </a:lnSpc>
              <a:spcBef>
                <a:spcPct val="0"/>
              </a:spcBef>
              <a:spcAft>
                <a:spcPct val="0"/>
              </a:spcAft>
              <a:buFontTx/>
              <a:buChar char="•"/>
            </a:pPr>
            <a:r>
              <a:rPr kumimoji="0" lang="es-US" altLang="es-US" sz="1800" b="1" i="0" u="none" strike="noStrike" cap="none" normalizeH="0" baseline="0" dirty="0" err="1">
                <a:ln>
                  <a:noFill/>
                </a:ln>
                <a:solidFill>
                  <a:schemeClr val="tx1"/>
                </a:solidFill>
                <a:effectLst/>
                <a:latin typeface="Arial" panose="020B0604020202020204" pitchFamily="34" charset="0"/>
              </a:rPr>
              <a:t>class</a:t>
            </a:r>
            <a:r>
              <a:rPr kumimoji="0" lang="es-US" altLang="es-US" sz="1800" b="0" i="0" u="none" strike="noStrike" cap="none" normalizeH="0" baseline="0" dirty="0">
                <a:ln>
                  <a:noFill/>
                </a:ln>
                <a:solidFill>
                  <a:schemeClr val="tx1"/>
                </a:solidFill>
                <a:effectLst/>
                <a:latin typeface="Arial" panose="020B0604020202020204" pitchFamily="34" charset="0"/>
              </a:rPr>
              <a:t>: Clase del objeto, que indica si es una galaxia, estrella o cuásar.</a:t>
            </a:r>
          </a:p>
        </p:txBody>
      </p:sp>
    </p:spTree>
    <p:extLst>
      <p:ext uri="{BB962C8B-B14F-4D97-AF65-F5344CB8AC3E}">
        <p14:creationId xmlns:p14="http://schemas.microsoft.com/office/powerpoint/2010/main" val="152408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0AD7C54-1794-D634-E8EC-2A733119039D}"/>
              </a:ext>
            </a:extLst>
          </p:cNvPr>
          <p:cNvSpPr>
            <a:spLocks noGrp="1"/>
          </p:cNvSpPr>
          <p:nvPr>
            <p:ph type="title"/>
          </p:nvPr>
        </p:nvSpPr>
        <p:spPr>
          <a:xfrm>
            <a:off x="838200" y="1391619"/>
            <a:ext cx="4905401" cy="4042196"/>
          </a:xfrm>
        </p:spPr>
        <p:txBody>
          <a:bodyPr>
            <a:normAutofit/>
          </a:bodyPr>
          <a:lstStyle/>
          <a:p>
            <a:pPr algn="ctr"/>
            <a:r>
              <a:rPr lang="es-CL" dirty="0">
                <a:solidFill>
                  <a:schemeClr val="bg1"/>
                </a:solidFill>
              </a:rPr>
              <a:t>Qué variables son útiles?</a:t>
            </a:r>
          </a:p>
        </p:txBody>
      </p:sp>
      <p:sp>
        <p:nvSpPr>
          <p:cNvPr id="3" name="Content Placeholder 2">
            <a:extLst>
              <a:ext uri="{FF2B5EF4-FFF2-40B4-BE49-F238E27FC236}">
                <a16:creationId xmlns:a16="http://schemas.microsoft.com/office/drawing/2014/main" id="{498A5DBE-25A5-80D3-9D44-77B2A73028B8}"/>
              </a:ext>
            </a:extLst>
          </p:cNvPr>
          <p:cNvSpPr>
            <a:spLocks noGrp="1"/>
          </p:cNvSpPr>
          <p:nvPr>
            <p:ph idx="1"/>
          </p:nvPr>
        </p:nvSpPr>
        <p:spPr>
          <a:xfrm>
            <a:off x="6477270" y="1130846"/>
            <a:ext cx="4974771" cy="4351338"/>
          </a:xfrm>
        </p:spPr>
        <p:txBody>
          <a:bodyPr>
            <a:normAutofit/>
          </a:bodyPr>
          <a:lstStyle/>
          <a:p>
            <a:endParaRPr lang="es-CL" dirty="0">
              <a:solidFill>
                <a:schemeClr val="bg1"/>
              </a:solidFill>
            </a:endParaRPr>
          </a:p>
          <a:p>
            <a:r>
              <a:rPr lang="es-CL" dirty="0">
                <a:solidFill>
                  <a:schemeClr val="bg1"/>
                </a:solidFill>
              </a:rPr>
              <a:t>Esperamos que sean útiles variables relacionadas a la luz, posición o placas</a:t>
            </a:r>
          </a:p>
          <a:p>
            <a:endParaRPr lang="es-CL" dirty="0">
              <a:solidFill>
                <a:schemeClr val="bg1"/>
              </a:solidFill>
            </a:endParaRPr>
          </a:p>
          <a:p>
            <a:r>
              <a:rPr lang="es-CL" dirty="0">
                <a:solidFill>
                  <a:schemeClr val="bg1"/>
                </a:solidFill>
              </a:rPr>
              <a:t>Esperamos que </a:t>
            </a:r>
            <a:r>
              <a:rPr lang="es-CL" dirty="0" err="1">
                <a:solidFill>
                  <a:schemeClr val="bg1"/>
                </a:solidFill>
              </a:rPr>
              <a:t>features</a:t>
            </a:r>
            <a:r>
              <a:rPr lang="es-CL" dirty="0">
                <a:solidFill>
                  <a:schemeClr val="bg1"/>
                </a:solidFill>
              </a:rPr>
              <a:t> como </a:t>
            </a:r>
            <a:r>
              <a:rPr lang="es-CL" dirty="0" err="1">
                <a:solidFill>
                  <a:schemeClr val="bg1"/>
                </a:solidFill>
              </a:rPr>
              <a:t>ID’s</a:t>
            </a:r>
            <a:r>
              <a:rPr lang="es-CL" dirty="0">
                <a:solidFill>
                  <a:schemeClr val="bg1"/>
                </a:solidFill>
              </a:rPr>
              <a:t> no ser de gran importancia para decirnos que tipo de objeto es</a:t>
            </a:r>
          </a:p>
        </p:txBody>
      </p:sp>
    </p:spTree>
    <p:extLst>
      <p:ext uri="{BB962C8B-B14F-4D97-AF65-F5344CB8AC3E}">
        <p14:creationId xmlns:p14="http://schemas.microsoft.com/office/powerpoint/2010/main" val="2581510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200329"/>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Limpiar los datos, reducir la cantidad de variables</a:t>
            </a:r>
          </a:p>
          <a:p>
            <a:pPr marL="285750" indent="-285750">
              <a:buFont typeface="Arial" panose="020B0604020202020204" pitchFamily="34" charset="0"/>
              <a:buChar char="•"/>
            </a:pPr>
            <a:r>
              <a:rPr lang="es-CL" dirty="0"/>
              <a:t>Aplicar algoritmos de clasificación</a:t>
            </a:r>
          </a:p>
          <a:p>
            <a:pPr marL="285750" indent="-285750">
              <a:buFont typeface="Arial" panose="020B0604020202020204" pitchFamily="34" charset="0"/>
              <a:buChar char="•"/>
            </a:pPr>
            <a:r>
              <a:rPr lang="es-CL" dirty="0"/>
              <a:t>Usar las métricas de </a:t>
            </a:r>
            <a:r>
              <a:rPr lang="es-CL" dirty="0" err="1"/>
              <a:t>clasficación</a:t>
            </a:r>
            <a:endParaRPr lang="es-CL" dirty="0"/>
          </a:p>
        </p:txBody>
      </p:sp>
    </p:spTree>
    <p:extLst>
      <p:ext uri="{BB962C8B-B14F-4D97-AF65-F5344CB8AC3E}">
        <p14:creationId xmlns:p14="http://schemas.microsoft.com/office/powerpoint/2010/main" val="2865019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849B-6F88-7120-1AA5-2FDA715B41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 supervisados</a:t>
            </a:r>
          </a:p>
        </p:txBody>
      </p:sp>
      <p:pic>
        <p:nvPicPr>
          <p:cNvPr id="1026" name="Picture 2" descr="A diagram of a computer&#10;&#10;Description automatically generated">
            <a:extLst>
              <a:ext uri="{FF2B5EF4-FFF2-40B4-BE49-F238E27FC236}">
                <a16:creationId xmlns:a16="http://schemas.microsoft.com/office/drawing/2014/main" id="{D091BFD6-88C3-76A0-D7D3-7C9A794CE3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76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sp>
        <p:nvSpPr>
          <p:cNvPr id="3" name="Content Placeholder 2">
            <a:extLst>
              <a:ext uri="{FF2B5EF4-FFF2-40B4-BE49-F238E27FC236}">
                <a16:creationId xmlns:a16="http://schemas.microsoft.com/office/drawing/2014/main" id="{1CC90462-7D9E-27CC-3CDF-F6F3562F23E9}"/>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53934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K-Nearest Neighbors Algorithm - Intuitive Tutorials">
            <a:extLst>
              <a:ext uri="{FF2B5EF4-FFF2-40B4-BE49-F238E27FC236}">
                <a16:creationId xmlns:a16="http://schemas.microsoft.com/office/drawing/2014/main" id="{1F74C397-EF45-140C-72B5-3BEC6BDC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76288"/>
            <a:ext cx="94297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19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rectangular sign with blue and purple text&#10;&#10;Description automatically generated">
            <a:extLst>
              <a:ext uri="{FF2B5EF4-FFF2-40B4-BE49-F238E27FC236}">
                <a16:creationId xmlns:a16="http://schemas.microsoft.com/office/drawing/2014/main" id="{976990B6-C317-E377-9F79-B93B1EB98163}"/>
              </a:ext>
            </a:extLst>
          </p:cNvPr>
          <p:cNvPicPr>
            <a:picLocks noChangeAspect="1"/>
          </p:cNvPicPr>
          <p:nvPr/>
        </p:nvPicPr>
        <p:blipFill>
          <a:blip r:embed="rId2"/>
          <a:stretch>
            <a:fillRect/>
          </a:stretch>
        </p:blipFill>
        <p:spPr>
          <a:xfrm>
            <a:off x="2406551" y="643466"/>
            <a:ext cx="7378898" cy="5571067"/>
          </a:xfrm>
          <a:prstGeom prst="rect">
            <a:avLst/>
          </a:prstGeom>
        </p:spPr>
      </p:pic>
    </p:spTree>
    <p:extLst>
      <p:ext uri="{BB962C8B-B14F-4D97-AF65-F5344CB8AC3E}">
        <p14:creationId xmlns:p14="http://schemas.microsoft.com/office/powerpoint/2010/main" val="1788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8B10-3123-530C-C7F4-4B7C3E39742B}"/>
              </a:ext>
            </a:extLst>
          </p:cNvPr>
          <p:cNvPicPr>
            <a:picLocks noChangeAspect="1"/>
          </p:cNvPicPr>
          <p:nvPr/>
        </p:nvPicPr>
        <p:blipFill>
          <a:blip r:embed="rId2"/>
          <a:stretch>
            <a:fillRect/>
          </a:stretch>
        </p:blipFill>
        <p:spPr>
          <a:xfrm>
            <a:off x="4511498" y="1564161"/>
            <a:ext cx="3507672" cy="1864839"/>
          </a:xfrm>
          <a:prstGeom prst="rect">
            <a:avLst/>
          </a:prstGeom>
        </p:spPr>
      </p:pic>
      <p:pic>
        <p:nvPicPr>
          <p:cNvPr id="8" name="Picture 7">
            <a:extLst>
              <a:ext uri="{FF2B5EF4-FFF2-40B4-BE49-F238E27FC236}">
                <a16:creationId xmlns:a16="http://schemas.microsoft.com/office/drawing/2014/main" id="{BBF21E96-EB83-5602-02DC-1000725821DF}"/>
              </a:ext>
            </a:extLst>
          </p:cNvPr>
          <p:cNvPicPr>
            <a:picLocks noChangeAspect="1"/>
          </p:cNvPicPr>
          <p:nvPr/>
        </p:nvPicPr>
        <p:blipFill>
          <a:blip r:embed="rId3"/>
          <a:stretch>
            <a:fillRect/>
          </a:stretch>
        </p:blipFill>
        <p:spPr>
          <a:xfrm>
            <a:off x="3286125" y="3467100"/>
            <a:ext cx="5619750" cy="3390900"/>
          </a:xfrm>
          <a:prstGeom prst="rect">
            <a:avLst/>
          </a:prstGeom>
        </p:spPr>
      </p:pic>
    </p:spTree>
    <p:extLst>
      <p:ext uri="{BB962C8B-B14F-4D97-AF65-F5344CB8AC3E}">
        <p14:creationId xmlns:p14="http://schemas.microsoft.com/office/powerpoint/2010/main" val="2529314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7899-8E80-98B8-1FB6-AFBA1BCAE3F6}"/>
              </a:ext>
            </a:extLst>
          </p:cNvPr>
          <p:cNvSpPr>
            <a:spLocks noGrp="1"/>
          </p:cNvSpPr>
          <p:nvPr>
            <p:ph type="title"/>
          </p:nvPr>
        </p:nvSpPr>
        <p:spPr/>
        <p:txBody>
          <a:bodyPr/>
          <a:lstStyle/>
          <a:p>
            <a:r>
              <a:rPr lang="es-CL" dirty="0"/>
              <a:t>Ejemplo: Swiss Roll</a:t>
            </a:r>
          </a:p>
        </p:txBody>
      </p:sp>
      <p:pic>
        <p:nvPicPr>
          <p:cNvPr id="5" name="Picture 4">
            <a:extLst>
              <a:ext uri="{FF2B5EF4-FFF2-40B4-BE49-F238E27FC236}">
                <a16:creationId xmlns:a16="http://schemas.microsoft.com/office/drawing/2014/main" id="{B4BB334B-B043-0C6D-3045-AE56914A42DC}"/>
              </a:ext>
            </a:extLst>
          </p:cNvPr>
          <p:cNvPicPr>
            <a:picLocks noChangeAspect="1"/>
          </p:cNvPicPr>
          <p:nvPr/>
        </p:nvPicPr>
        <p:blipFill>
          <a:blip r:embed="rId2"/>
          <a:stretch>
            <a:fillRect/>
          </a:stretch>
        </p:blipFill>
        <p:spPr>
          <a:xfrm>
            <a:off x="838200" y="1668433"/>
            <a:ext cx="3886200" cy="3857625"/>
          </a:xfrm>
          <a:prstGeom prst="rect">
            <a:avLst/>
          </a:prstGeom>
        </p:spPr>
      </p:pic>
      <p:pic>
        <p:nvPicPr>
          <p:cNvPr id="7" name="Picture 6">
            <a:extLst>
              <a:ext uri="{FF2B5EF4-FFF2-40B4-BE49-F238E27FC236}">
                <a16:creationId xmlns:a16="http://schemas.microsoft.com/office/drawing/2014/main" id="{0F59297D-1983-5375-C9FF-DF2F136517E7}"/>
              </a:ext>
            </a:extLst>
          </p:cNvPr>
          <p:cNvPicPr>
            <a:picLocks noChangeAspect="1"/>
          </p:cNvPicPr>
          <p:nvPr/>
        </p:nvPicPr>
        <p:blipFill>
          <a:blip r:embed="rId3"/>
          <a:stretch>
            <a:fillRect/>
          </a:stretch>
        </p:blipFill>
        <p:spPr>
          <a:xfrm>
            <a:off x="4724496" y="2427889"/>
            <a:ext cx="8010099" cy="2338715"/>
          </a:xfrm>
          <a:prstGeom prst="rect">
            <a:avLst/>
          </a:prstGeom>
        </p:spPr>
      </p:pic>
    </p:spTree>
    <p:extLst>
      <p:ext uri="{BB962C8B-B14F-4D97-AF65-F5344CB8AC3E}">
        <p14:creationId xmlns:p14="http://schemas.microsoft.com/office/powerpoint/2010/main" val="666017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0316C-85A1-2B60-4181-2FF474E0680E}"/>
              </a:ext>
            </a:extLst>
          </p:cNvPr>
          <p:cNvPicPr>
            <a:picLocks noChangeAspect="1"/>
          </p:cNvPicPr>
          <p:nvPr/>
        </p:nvPicPr>
        <p:blipFill>
          <a:blip r:embed="rId2"/>
          <a:stretch>
            <a:fillRect/>
          </a:stretch>
        </p:blipFill>
        <p:spPr>
          <a:xfrm>
            <a:off x="6716110" y="1694410"/>
            <a:ext cx="5612822" cy="2980393"/>
          </a:xfrm>
          <a:prstGeom prst="rect">
            <a:avLst/>
          </a:prstGeom>
        </p:spPr>
      </p:pic>
      <p:pic>
        <p:nvPicPr>
          <p:cNvPr id="7" name="Picture 6">
            <a:extLst>
              <a:ext uri="{FF2B5EF4-FFF2-40B4-BE49-F238E27FC236}">
                <a16:creationId xmlns:a16="http://schemas.microsoft.com/office/drawing/2014/main" id="{4A827BDA-C56F-E4EA-93C4-57871493D6FF}"/>
              </a:ext>
            </a:extLst>
          </p:cNvPr>
          <p:cNvPicPr>
            <a:picLocks noChangeAspect="1"/>
          </p:cNvPicPr>
          <p:nvPr/>
        </p:nvPicPr>
        <p:blipFill>
          <a:blip r:embed="rId3"/>
          <a:stretch>
            <a:fillRect/>
          </a:stretch>
        </p:blipFill>
        <p:spPr>
          <a:xfrm>
            <a:off x="453423" y="819150"/>
            <a:ext cx="6429375" cy="5219700"/>
          </a:xfrm>
          <a:prstGeom prst="rect">
            <a:avLst/>
          </a:prstGeom>
        </p:spPr>
      </p:pic>
    </p:spTree>
    <p:extLst>
      <p:ext uri="{BB962C8B-B14F-4D97-AF65-F5344CB8AC3E}">
        <p14:creationId xmlns:p14="http://schemas.microsoft.com/office/powerpoint/2010/main" val="2555874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4C89-7FC3-99D4-AFCA-40FED62863B0}"/>
              </a:ext>
            </a:extLst>
          </p:cNvPr>
          <p:cNvSpPr>
            <a:spLocks noGrp="1"/>
          </p:cNvSpPr>
          <p:nvPr>
            <p:ph type="title"/>
          </p:nvPr>
        </p:nvSpPr>
        <p:spPr/>
        <p:txBody>
          <a:bodyPr/>
          <a:lstStyle/>
          <a:p>
            <a:r>
              <a:rPr lang="es-CL" dirty="0"/>
              <a:t>T-SNE</a:t>
            </a:r>
          </a:p>
        </p:txBody>
      </p:sp>
      <p:sp>
        <p:nvSpPr>
          <p:cNvPr id="3" name="Content Placeholder 2">
            <a:extLst>
              <a:ext uri="{FF2B5EF4-FFF2-40B4-BE49-F238E27FC236}">
                <a16:creationId xmlns:a16="http://schemas.microsoft.com/office/drawing/2014/main" id="{F5D1C025-3F3E-F1EA-A142-10F360617BD0}"/>
              </a:ext>
            </a:extLst>
          </p:cNvPr>
          <p:cNvSpPr>
            <a:spLocks noGrp="1"/>
          </p:cNvSpPr>
          <p:nvPr>
            <p:ph idx="1"/>
          </p:nvPr>
        </p:nvSpPr>
        <p:spPr/>
        <p:txBody>
          <a:bodyPr/>
          <a:lstStyle/>
          <a:p>
            <a:r>
              <a:rPr lang="es-US" b="0" dirty="0">
                <a:solidFill>
                  <a:srgbClr val="000000"/>
                </a:solidFill>
                <a:effectLst/>
                <a:latin typeface="Consolas" panose="020B0609020204030204" pitchFamily="49" charset="0"/>
              </a:rPr>
              <a:t>t-SNE proyecta puntos en un espacio de alta dimensionalidad a una dimensión más baja de manera que las distancias entre los puntos permanezcan casi iguales.</a:t>
            </a:r>
          </a:p>
          <a:p>
            <a:endParaRPr lang="es-US" b="0" dirty="0">
              <a:solidFill>
                <a:srgbClr val="000000"/>
              </a:solidFill>
              <a:effectLst/>
              <a:latin typeface="Consolas" panose="020B0609020204030204" pitchFamily="49" charset="0"/>
            </a:endParaRPr>
          </a:p>
          <a:p>
            <a:r>
              <a:rPr lang="es-US" b="0" dirty="0">
                <a:solidFill>
                  <a:srgbClr val="000000"/>
                </a:solidFill>
                <a:effectLst/>
                <a:latin typeface="Consolas" panose="020B0609020204030204" pitchFamily="49" charset="0"/>
              </a:rPr>
              <a:t>A diferencia del PCA, t-SNE no es una proyección lineal. Utiliza las relaciones locales entre puntos para crear un mapeo de baja dimensionalidad, lo que le permite capturar estructuras no lineales.</a:t>
            </a:r>
          </a:p>
          <a:p>
            <a:pPr marL="0" indent="0">
              <a:buNone/>
            </a:pPr>
            <a:endParaRPr lang="es-CL" dirty="0"/>
          </a:p>
        </p:txBody>
      </p:sp>
    </p:spTree>
    <p:extLst>
      <p:ext uri="{BB962C8B-B14F-4D97-AF65-F5344CB8AC3E}">
        <p14:creationId xmlns:p14="http://schemas.microsoft.com/office/powerpoint/2010/main" val="3655001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DF897-F4AD-1625-6AA1-01720653DDCD}"/>
              </a:ext>
            </a:extLst>
          </p:cNvPr>
          <p:cNvPicPr>
            <a:picLocks noChangeAspect="1"/>
          </p:cNvPicPr>
          <p:nvPr/>
        </p:nvPicPr>
        <p:blipFill>
          <a:blip r:embed="rId2"/>
          <a:stretch>
            <a:fillRect/>
          </a:stretch>
        </p:blipFill>
        <p:spPr>
          <a:xfrm>
            <a:off x="6885817" y="654835"/>
            <a:ext cx="4294563" cy="3218988"/>
          </a:xfrm>
          <a:prstGeom prst="rect">
            <a:avLst/>
          </a:prstGeom>
        </p:spPr>
      </p:pic>
      <p:pic>
        <p:nvPicPr>
          <p:cNvPr id="8" name="Picture 7">
            <a:extLst>
              <a:ext uri="{FF2B5EF4-FFF2-40B4-BE49-F238E27FC236}">
                <a16:creationId xmlns:a16="http://schemas.microsoft.com/office/drawing/2014/main" id="{6E3C1ED2-B90F-F980-48D2-1CC2E8DC26B5}"/>
              </a:ext>
            </a:extLst>
          </p:cNvPr>
          <p:cNvPicPr>
            <a:picLocks noChangeAspect="1"/>
          </p:cNvPicPr>
          <p:nvPr/>
        </p:nvPicPr>
        <p:blipFill>
          <a:blip r:embed="rId3"/>
          <a:stretch>
            <a:fillRect/>
          </a:stretch>
        </p:blipFill>
        <p:spPr>
          <a:xfrm>
            <a:off x="1011620" y="476110"/>
            <a:ext cx="3422881" cy="3397713"/>
          </a:xfrm>
          <a:prstGeom prst="rect">
            <a:avLst/>
          </a:prstGeom>
        </p:spPr>
      </p:pic>
      <p:cxnSp>
        <p:nvCxnSpPr>
          <p:cNvPr id="10" name="Straight Arrow Connector 9">
            <a:extLst>
              <a:ext uri="{FF2B5EF4-FFF2-40B4-BE49-F238E27FC236}">
                <a16:creationId xmlns:a16="http://schemas.microsoft.com/office/drawing/2014/main" id="{D28D8477-A80D-C4CA-D129-B387CCB2946A}"/>
              </a:ext>
            </a:extLst>
          </p:cNvPr>
          <p:cNvCxnSpPr>
            <a:cxnSpLocks/>
            <a:endCxn id="5" idx="1"/>
          </p:cNvCxnSpPr>
          <p:nvPr/>
        </p:nvCxnSpPr>
        <p:spPr>
          <a:xfrm>
            <a:off x="4502019" y="2264329"/>
            <a:ext cx="23837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AutoShape 4">
            <a:extLst>
              <a:ext uri="{FF2B5EF4-FFF2-40B4-BE49-F238E27FC236}">
                <a16:creationId xmlns:a16="http://schemas.microsoft.com/office/drawing/2014/main" id="{9906817F-911D-8B79-6739-4CA9313E1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3" name="Picture 12">
            <a:extLst>
              <a:ext uri="{FF2B5EF4-FFF2-40B4-BE49-F238E27FC236}">
                <a16:creationId xmlns:a16="http://schemas.microsoft.com/office/drawing/2014/main" id="{F4DD419A-66C2-7E9A-6BE8-6AE050B1B459}"/>
              </a:ext>
            </a:extLst>
          </p:cNvPr>
          <p:cNvPicPr>
            <a:picLocks noChangeAspect="1"/>
          </p:cNvPicPr>
          <p:nvPr/>
        </p:nvPicPr>
        <p:blipFill>
          <a:blip r:embed="rId4"/>
          <a:stretch>
            <a:fillRect/>
          </a:stretch>
        </p:blipFill>
        <p:spPr>
          <a:xfrm>
            <a:off x="1514475" y="3125670"/>
            <a:ext cx="9163050" cy="4457700"/>
          </a:xfrm>
          <a:prstGeom prst="rect">
            <a:avLst/>
          </a:prstGeom>
        </p:spPr>
      </p:pic>
    </p:spTree>
    <p:extLst>
      <p:ext uri="{BB962C8B-B14F-4D97-AF65-F5344CB8AC3E}">
        <p14:creationId xmlns:p14="http://schemas.microsoft.com/office/powerpoint/2010/main" val="2328403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AFD8-384B-9121-F002-30C9B76A1DF6}"/>
              </a:ext>
            </a:extLst>
          </p:cNvPr>
          <p:cNvSpPr>
            <a:spLocks noGrp="1"/>
          </p:cNvSpPr>
          <p:nvPr>
            <p:ph type="title"/>
          </p:nvPr>
        </p:nvSpPr>
        <p:spPr/>
        <p:txBody>
          <a:bodyPr/>
          <a:lstStyle/>
          <a:p>
            <a:r>
              <a:rPr lang="es-CL" dirty="0"/>
              <a:t>Conceptos de Entrenamiento</a:t>
            </a:r>
          </a:p>
        </p:txBody>
      </p:sp>
      <p:sp>
        <p:nvSpPr>
          <p:cNvPr id="3" name="Content Placeholder 2">
            <a:extLst>
              <a:ext uri="{FF2B5EF4-FFF2-40B4-BE49-F238E27FC236}">
                <a16:creationId xmlns:a16="http://schemas.microsoft.com/office/drawing/2014/main" id="{9745B6BF-B2D2-7B4B-3D9F-E8015F546DC8}"/>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42230644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90D8-6A0F-72D2-EBBC-F1CC57EE2467}"/>
              </a:ext>
            </a:extLst>
          </p:cNvPr>
          <p:cNvSpPr>
            <a:spLocks noGrp="1"/>
          </p:cNvSpPr>
          <p:nvPr>
            <p:ph type="title"/>
          </p:nvPr>
        </p:nvSpPr>
        <p:spPr/>
        <p:txBody>
          <a:bodyPr/>
          <a:lstStyle/>
          <a:p>
            <a:r>
              <a:rPr lang="es-CL" dirty="0" err="1"/>
              <a:t>Hiperparametros</a:t>
            </a:r>
            <a:endParaRPr lang="es-CL" dirty="0"/>
          </a:p>
        </p:txBody>
      </p:sp>
      <p:sp>
        <p:nvSpPr>
          <p:cNvPr id="3" name="Content Placeholder 2">
            <a:extLst>
              <a:ext uri="{FF2B5EF4-FFF2-40B4-BE49-F238E27FC236}">
                <a16:creationId xmlns:a16="http://schemas.microsoft.com/office/drawing/2014/main" id="{C5801123-A7A4-0163-BD0E-C5E6336F5B03}"/>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4117356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7C2D-DCAE-DBBA-0AEB-E60DD5907387}"/>
              </a:ext>
            </a:extLst>
          </p:cNvPr>
          <p:cNvSpPr>
            <a:spLocks noGrp="1"/>
          </p:cNvSpPr>
          <p:nvPr>
            <p:ph type="title"/>
          </p:nvPr>
        </p:nvSpPr>
        <p:spPr/>
        <p:txBody>
          <a:bodyPr/>
          <a:lstStyle/>
          <a:p>
            <a:r>
              <a:rPr lang="es-CL" dirty="0"/>
              <a:t>Equilibrio de Varianza Sesgo</a:t>
            </a:r>
          </a:p>
        </p:txBody>
      </p:sp>
      <p:sp>
        <p:nvSpPr>
          <p:cNvPr id="3" name="Content Placeholder 2">
            <a:extLst>
              <a:ext uri="{FF2B5EF4-FFF2-40B4-BE49-F238E27FC236}">
                <a16:creationId xmlns:a16="http://schemas.microsoft.com/office/drawing/2014/main" id="{CA49BD1C-D662-F7F4-EC86-3E8B4BEC2E22}"/>
              </a:ext>
            </a:extLst>
          </p:cNvPr>
          <p:cNvSpPr>
            <a:spLocks noGrp="1"/>
          </p:cNvSpPr>
          <p:nvPr>
            <p:ph idx="1"/>
          </p:nvPr>
        </p:nvSpPr>
        <p:spPr/>
        <p:txBody>
          <a:bodyPr/>
          <a:lstStyle/>
          <a:p>
            <a:pPr marL="0" indent="0">
              <a:buNone/>
            </a:pPr>
            <a:r>
              <a:rPr lang="es-CL" dirty="0"/>
              <a:t>En la literatura lo encontrarás como “</a:t>
            </a:r>
            <a:r>
              <a:rPr lang="es-CL" dirty="0" err="1"/>
              <a:t>variance</a:t>
            </a:r>
            <a:r>
              <a:rPr lang="es-CL" dirty="0"/>
              <a:t> </a:t>
            </a:r>
            <a:r>
              <a:rPr lang="es-CL" dirty="0" err="1"/>
              <a:t>bias</a:t>
            </a:r>
            <a:r>
              <a:rPr lang="es-CL" dirty="0"/>
              <a:t> </a:t>
            </a:r>
            <a:r>
              <a:rPr lang="es-CL" dirty="0" err="1"/>
              <a:t>tradeoff</a:t>
            </a:r>
            <a:r>
              <a:rPr lang="es-CL" dirty="0"/>
              <a:t>”</a:t>
            </a:r>
          </a:p>
        </p:txBody>
      </p:sp>
    </p:spTree>
    <p:extLst>
      <p:ext uri="{BB962C8B-B14F-4D97-AF65-F5344CB8AC3E}">
        <p14:creationId xmlns:p14="http://schemas.microsoft.com/office/powerpoint/2010/main" val="274364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9" name="Rectangle 1038">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E6CBA-14BD-6881-4F42-DA94776C2203}"/>
              </a:ext>
            </a:extLst>
          </p:cNvPr>
          <p:cNvSpPr>
            <a:spLocks noGrp="1"/>
          </p:cNvSpPr>
          <p:nvPr>
            <p:ph type="title"/>
          </p:nvPr>
        </p:nvSpPr>
        <p:spPr>
          <a:xfrm>
            <a:off x="1051560" y="4440602"/>
            <a:ext cx="3538728" cy="1645920"/>
          </a:xfrm>
        </p:spPr>
        <p:txBody>
          <a:bodyPr>
            <a:normAutofit/>
          </a:bodyPr>
          <a:lstStyle/>
          <a:p>
            <a:r>
              <a:rPr lang="es-CL" sz="3200"/>
              <a:t>Ejercicios propuestos</a:t>
            </a:r>
          </a:p>
        </p:txBody>
      </p:sp>
      <p:pic>
        <p:nvPicPr>
          <p:cNvPr id="1032" name="Picture 8" descr="Hipparcos | Science Mission Directorate">
            <a:extLst>
              <a:ext uri="{FF2B5EF4-FFF2-40B4-BE49-F238E27FC236}">
                <a16:creationId xmlns:a16="http://schemas.microsoft.com/office/drawing/2014/main" id="{9FC19168-A44E-0946-F1FD-EDCC09039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032"/>
          <a:stretch/>
        </p:blipFill>
        <p:spPr bwMode="auto">
          <a:xfrm>
            <a:off x="6" y="10"/>
            <a:ext cx="4884383" cy="399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ear Regression on Boston Housing Dataset | by Animesh Agarwal | Towards  Data Science">
            <a:extLst>
              <a:ext uri="{FF2B5EF4-FFF2-40B4-BE49-F238E27FC236}">
                <a16:creationId xmlns:a16="http://schemas.microsoft.com/office/drawing/2014/main" id="{57EBB2BD-D2E8-B5D4-ADB6-ED0DB91AD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75" r="1" b="2897"/>
          <a:stretch/>
        </p:blipFill>
        <p:spPr bwMode="auto">
          <a:xfrm>
            <a:off x="5074877" y="10"/>
            <a:ext cx="7117118" cy="399591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6A2D16-887B-04EF-4E92-13CE81E71ED5}"/>
              </a:ext>
            </a:extLst>
          </p:cNvPr>
          <p:cNvSpPr>
            <a:spLocks noGrp="1"/>
          </p:cNvSpPr>
          <p:nvPr>
            <p:ph idx="1"/>
          </p:nvPr>
        </p:nvSpPr>
        <p:spPr>
          <a:xfrm>
            <a:off x="5349240" y="4440602"/>
            <a:ext cx="6007608" cy="1645920"/>
          </a:xfrm>
        </p:spPr>
        <p:txBody>
          <a:bodyPr anchor="ctr">
            <a:normAutofit/>
          </a:bodyPr>
          <a:lstStyle/>
          <a:p>
            <a:r>
              <a:rPr lang="en-US" sz="1800">
                <a:hlinkClick r:id="rId4"/>
              </a:rPr>
              <a:t>The Boston Housing Dataset (kaggle.com)</a:t>
            </a:r>
            <a:endParaRPr lang="en-US" sz="1800"/>
          </a:p>
          <a:p>
            <a:r>
              <a:rPr lang="pt-BR" sz="1800">
                <a:hlinkClick r:id="rId5"/>
              </a:rPr>
              <a:t>Hipparcos Star Astronomy Catalog (kaggle.com)</a:t>
            </a:r>
            <a:endParaRPr lang="en-US" sz="1800"/>
          </a:p>
          <a:p>
            <a:endParaRPr lang="es-CL" sz="1800"/>
          </a:p>
        </p:txBody>
      </p:sp>
    </p:spTree>
    <p:extLst>
      <p:ext uri="{BB962C8B-B14F-4D97-AF65-F5344CB8AC3E}">
        <p14:creationId xmlns:p14="http://schemas.microsoft.com/office/powerpoint/2010/main" val="2152216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AE31E0-FFA7-5EF8-C9B8-6DB61FC10808}"/>
              </a:ext>
            </a:extLst>
          </p:cNvPr>
          <p:cNvPicPr>
            <a:picLocks noChangeAspect="1"/>
          </p:cNvPicPr>
          <p:nvPr/>
        </p:nvPicPr>
        <p:blipFill>
          <a:blip r:embed="rId2"/>
          <a:stretch>
            <a:fillRect/>
          </a:stretch>
        </p:blipFill>
        <p:spPr>
          <a:xfrm>
            <a:off x="643467" y="1133740"/>
            <a:ext cx="5291666" cy="4590519"/>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61CDFF76-945E-A7F0-9935-E456BB153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0" r="38263"/>
          <a:stretch/>
        </p:blipFill>
        <p:spPr bwMode="auto">
          <a:xfrm>
            <a:off x="6373672" y="643467"/>
            <a:ext cx="5058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6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a:xfrm>
            <a:off x="6392583" y="501651"/>
            <a:ext cx="4414848" cy="1716255"/>
          </a:xfrm>
        </p:spPr>
        <p:txBody>
          <a:bodyPr anchor="b">
            <a:normAutofit/>
          </a:bodyPr>
          <a:lstStyle/>
          <a:p>
            <a:r>
              <a:rPr lang="es-CL" sz="5600" dirty="0" err="1"/>
              <a:t>Satelite</a:t>
            </a:r>
            <a:r>
              <a:rPr lang="es-CL" sz="5600" dirty="0"/>
              <a:t> </a:t>
            </a:r>
            <a:r>
              <a:rPr lang="es-CL" sz="5600" dirty="0" err="1"/>
              <a:t>Hipparcos</a:t>
            </a:r>
            <a:endParaRPr lang="es-CL" sz="5600" dirty="0"/>
          </a:p>
        </p:txBody>
      </p:sp>
      <p:sp>
        <p:nvSpPr>
          <p:cNvPr id="3081" name="Rectangle 308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68" b="-3"/>
          <a:stretch/>
        </p:blipFill>
        <p:spPr bwMode="auto">
          <a:xfrm>
            <a:off x="279143" y="299509"/>
            <a:ext cx="5221625" cy="62589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a:xfrm>
            <a:off x="6392583" y="2645922"/>
            <a:ext cx="4434721" cy="3710427"/>
          </a:xfrm>
        </p:spPr>
        <p:txBody>
          <a:bodyPr anchor="t">
            <a:normAutofit/>
          </a:bodyPr>
          <a:lstStyle/>
          <a:p>
            <a:r>
              <a:rPr lang="es-US" sz="2000" dirty="0">
                <a:solidFill>
                  <a:schemeClr val="tx1">
                    <a:alpha val="80000"/>
                  </a:schemeClr>
                </a:solidFill>
                <a:hlinkClick r:id="rId3"/>
              </a:rPr>
              <a:t>HIPPARCOS </a:t>
            </a:r>
            <a:r>
              <a:rPr lang="es-US" sz="2000" dirty="0" err="1">
                <a:solidFill>
                  <a:schemeClr val="tx1">
                    <a:alpha val="80000"/>
                  </a:schemeClr>
                </a:solidFill>
                <a:hlinkClick r:id="rId3"/>
              </a:rPr>
              <a:t>Satellite</a:t>
            </a:r>
            <a:r>
              <a:rPr lang="es-US" sz="2000" dirty="0">
                <a:solidFill>
                  <a:schemeClr val="tx1">
                    <a:alpha val="80000"/>
                  </a:schemeClr>
                </a:solidFill>
                <a:hlinkClick r:id="rId3"/>
              </a:rPr>
              <a:t> </a:t>
            </a:r>
            <a:r>
              <a:rPr lang="es-US" sz="2000" dirty="0" err="1">
                <a:solidFill>
                  <a:schemeClr val="tx1">
                    <a:alpha val="80000"/>
                  </a:schemeClr>
                </a:solidFill>
                <a:hlinkClick r:id="rId3"/>
              </a:rPr>
              <a:t>details</a:t>
            </a:r>
            <a:r>
              <a:rPr lang="es-US" sz="2000" dirty="0">
                <a:solidFill>
                  <a:schemeClr val="tx1">
                    <a:alpha val="80000"/>
                  </a:schemeClr>
                </a:solidFill>
                <a:hlinkClick r:id="rId3"/>
              </a:rPr>
              <a:t> 1989-062B NORAD 20169 (n2yo.com)</a:t>
            </a:r>
            <a:endParaRPr lang="es-US" sz="2000" dirty="0">
              <a:solidFill>
                <a:schemeClr val="tx1">
                  <a:alpha val="80000"/>
                </a:schemeClr>
              </a:solidFill>
            </a:endParaRPr>
          </a:p>
          <a:p>
            <a:endParaRPr lang="es-CL" sz="2000" dirty="0">
              <a:solidFill>
                <a:schemeClr val="tx1">
                  <a:alpha val="80000"/>
                </a:schemeClr>
              </a:solidFill>
            </a:endParaRPr>
          </a:p>
        </p:txBody>
      </p:sp>
      <p:cxnSp>
        <p:nvCxnSpPr>
          <p:cNvPr id="3083" name="Straight Connector 308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12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282724055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6835D-C3E1-2A76-0322-76CA136723C4}"/>
              </a:ext>
            </a:extLst>
          </p:cNvPr>
          <p:cNvSpPr>
            <a:spLocks noGrp="1"/>
          </p:cNvSpPr>
          <p:nvPr>
            <p:ph type="title"/>
          </p:nvPr>
        </p:nvSpPr>
        <p:spPr>
          <a:xfrm>
            <a:off x="761803" y="350196"/>
            <a:ext cx="4646904" cy="1624520"/>
          </a:xfrm>
        </p:spPr>
        <p:txBody>
          <a:bodyPr anchor="ctr">
            <a:normAutofit/>
          </a:bodyPr>
          <a:lstStyle/>
          <a:p>
            <a:r>
              <a:rPr lang="es-CL" sz="4000"/>
              <a:t>Otros Datasets para partir</a:t>
            </a:r>
          </a:p>
        </p:txBody>
      </p:sp>
      <p:sp>
        <p:nvSpPr>
          <p:cNvPr id="19" name="Content Placeholder 2">
            <a:extLst>
              <a:ext uri="{FF2B5EF4-FFF2-40B4-BE49-F238E27FC236}">
                <a16:creationId xmlns:a16="http://schemas.microsoft.com/office/drawing/2014/main" id="{1583B07C-3669-B4D8-4214-6B0A79DD951C}"/>
              </a:ext>
            </a:extLst>
          </p:cNvPr>
          <p:cNvSpPr>
            <a:spLocks noGrp="1"/>
          </p:cNvSpPr>
          <p:nvPr>
            <p:ph idx="1"/>
          </p:nvPr>
        </p:nvSpPr>
        <p:spPr>
          <a:xfrm>
            <a:off x="761802" y="2743200"/>
            <a:ext cx="4646905" cy="3613149"/>
          </a:xfrm>
        </p:spPr>
        <p:txBody>
          <a:bodyPr anchor="ctr">
            <a:normAutofit/>
          </a:bodyPr>
          <a:lstStyle/>
          <a:p>
            <a:pPr fontAlgn="base">
              <a:buFont typeface="Arial" panose="020B0604020202020204" pitchFamily="34" charset="0"/>
              <a:buChar char="•"/>
            </a:pPr>
            <a:r>
              <a:rPr lang="en-US" sz="1700" b="1" i="0">
                <a:effectLst/>
                <a:latin typeface="inherit"/>
              </a:rPr>
              <a:t>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2"/>
              </a:rPr>
              <a:t>Iris Species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3"/>
              </a:rPr>
              <a:t>Mushroom 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4"/>
              </a:rPr>
              <a:t>Titanic: Machine Learning from Disaster</a:t>
            </a:r>
            <a:endParaRPr lang="en-US" sz="1700" b="0" i="0" u="none" strike="noStrike">
              <a:effectLst/>
              <a:latin typeface="inherit"/>
            </a:endParaRPr>
          </a:p>
          <a:p>
            <a:pPr fontAlgn="base">
              <a:buFont typeface="Arial" panose="020B0604020202020204" pitchFamily="34" charset="0"/>
              <a:buChar char="•"/>
            </a:pPr>
            <a:r>
              <a:rPr lang="en-US" sz="1700" b="1" i="0">
                <a:effectLst/>
                <a:latin typeface="inherit"/>
              </a:rPr>
              <a:t>Regression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5"/>
              </a:rPr>
              <a:t>Diamond Prices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6"/>
              </a:rPr>
              <a:t>NYC Property Sales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7"/>
              </a:rPr>
              <a:t>Medical Cost Personal Datasets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8"/>
              </a:rPr>
              <a:t>House Sales in King County, USA</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9"/>
              </a:rPr>
              <a:t>House Prices: Advanced Regression Techniques</a:t>
            </a:r>
            <a:endParaRPr lang="en-US" sz="1700" b="0" i="0">
              <a:effectLst/>
              <a:latin typeface="inherit"/>
            </a:endParaRPr>
          </a:p>
          <a:p>
            <a:pPr marL="457200" lvl="1" indent="0" fontAlgn="base">
              <a:buNone/>
            </a:pPr>
            <a:endParaRPr lang="en-US" sz="1700">
              <a:latin typeface="inherit"/>
            </a:endParaRPr>
          </a:p>
        </p:txBody>
      </p:sp>
      <p:pic>
        <p:nvPicPr>
          <p:cNvPr id="20" name="Picture 19" descr="A collection of houses and buildings&#10;&#10;Description automatically generated">
            <a:extLst>
              <a:ext uri="{FF2B5EF4-FFF2-40B4-BE49-F238E27FC236}">
                <a16:creationId xmlns:a16="http://schemas.microsoft.com/office/drawing/2014/main" id="{F72727B0-310C-5250-A9DD-059F9F064358}"/>
              </a:ext>
            </a:extLst>
          </p:cNvPr>
          <p:cNvPicPr>
            <a:picLocks noChangeAspect="1"/>
          </p:cNvPicPr>
          <p:nvPr/>
        </p:nvPicPr>
        <p:blipFill>
          <a:blip r:embed="rId10"/>
          <a:srcRect l="17678" r="23145"/>
          <a:stretch/>
        </p:blipFill>
        <p:spPr>
          <a:xfrm>
            <a:off x="6096000" y="1"/>
            <a:ext cx="6102825" cy="6858000"/>
          </a:xfrm>
          <a:prstGeom prst="rect">
            <a:avLst/>
          </a:prstGeom>
        </p:spPr>
      </p:pic>
    </p:spTree>
    <p:extLst>
      <p:ext uri="{BB962C8B-B14F-4D97-AF65-F5344CB8AC3E}">
        <p14:creationId xmlns:p14="http://schemas.microsoft.com/office/powerpoint/2010/main" val="388352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 code&#10;&#10;Description automatically generated">
            <a:extLst>
              <a:ext uri="{FF2B5EF4-FFF2-40B4-BE49-F238E27FC236}">
                <a16:creationId xmlns:a16="http://schemas.microsoft.com/office/drawing/2014/main" id="{88811337-031E-1401-F6F2-5E714F5AEC45}"/>
              </a:ext>
            </a:extLst>
          </p:cNvPr>
          <p:cNvPicPr>
            <a:picLocks noChangeAspect="1"/>
          </p:cNvPicPr>
          <p:nvPr/>
        </p:nvPicPr>
        <p:blipFill>
          <a:blip r:embed="rId2"/>
          <a:stretch>
            <a:fillRect/>
          </a:stretch>
        </p:blipFill>
        <p:spPr>
          <a:xfrm>
            <a:off x="844995" y="643467"/>
            <a:ext cx="4888610" cy="5571066"/>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2954EAD8-CADC-507D-B1D8-B3752179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9"/>
          <a:stretch/>
        </p:blipFill>
        <p:spPr bwMode="auto">
          <a:xfrm>
            <a:off x="6256865" y="1087615"/>
            <a:ext cx="5291667" cy="468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2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1EA30-48BD-456F-0469-2E4B2D522117}"/>
              </a:ext>
            </a:extLst>
          </p:cNvPr>
          <p:cNvSpPr>
            <a:spLocks noGrp="1"/>
          </p:cNvSpPr>
          <p:nvPr>
            <p:ph type="title"/>
          </p:nvPr>
        </p:nvSpPr>
        <p:spPr>
          <a:xfrm>
            <a:off x="1046746" y="586822"/>
            <a:ext cx="3560252" cy="1645920"/>
          </a:xfrm>
        </p:spPr>
        <p:txBody>
          <a:bodyPr>
            <a:normAutofit/>
          </a:bodyPr>
          <a:lstStyle/>
          <a:p>
            <a:r>
              <a:rPr lang="es-CL" sz="3200" dirty="0"/>
              <a:t>Anatomía de un dato</a:t>
            </a: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A1EE6F-FD77-B3B3-6117-6735A13D508F}"/>
              </a:ext>
            </a:extLst>
          </p:cNvPr>
          <p:cNvSpPr>
            <a:spLocks noGrp="1"/>
          </p:cNvSpPr>
          <p:nvPr>
            <p:ph idx="1"/>
          </p:nvPr>
        </p:nvSpPr>
        <p:spPr>
          <a:xfrm>
            <a:off x="5351164" y="586822"/>
            <a:ext cx="6002636" cy="1645920"/>
          </a:xfrm>
        </p:spPr>
        <p:txBody>
          <a:bodyPr anchor="ctr">
            <a:normAutofit/>
          </a:bodyPr>
          <a:lstStyle/>
          <a:p>
            <a:r>
              <a:rPr lang="es-CL" sz="1800"/>
              <a:t>Features (características)</a:t>
            </a:r>
          </a:p>
          <a:p>
            <a:r>
              <a:rPr lang="es-CL" sz="1800"/>
              <a:t>Targets o Labels (resultado u objetivo)</a:t>
            </a:r>
          </a:p>
        </p:txBody>
      </p:sp>
      <p:pic>
        <p:nvPicPr>
          <p:cNvPr id="1026" name="Picture 2" descr="Placeholder image.">
            <a:extLst>
              <a:ext uri="{FF2B5EF4-FFF2-40B4-BE49-F238E27FC236}">
                <a16:creationId xmlns:a16="http://schemas.microsoft.com/office/drawing/2014/main" id="{1F07567E-D421-41E4-3B81-25A997745B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5"/>
            <a:ext cx="11164824"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218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TotalTime>
  <Words>1505</Words>
  <Application>Microsoft Office PowerPoint</Application>
  <PresentationFormat>Widescreen</PresentationFormat>
  <Paragraphs>219</Paragraphs>
  <Slides>77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Meiryo</vt:lpstr>
      <vt:lpstr>Aptos</vt:lpstr>
      <vt:lpstr>Aptos Display</vt:lpstr>
      <vt:lpstr>Arial</vt:lpstr>
      <vt:lpstr>Calibri</vt:lpstr>
      <vt:lpstr>Consolas</vt:lpstr>
      <vt:lpstr>inherit</vt:lpstr>
      <vt:lpstr>Roboto</vt:lpstr>
      <vt:lpstr>Office Theme</vt:lpstr>
      <vt:lpstr>PowerPoint Presentation</vt:lpstr>
      <vt:lpstr>Terminología común</vt:lpstr>
      <vt:lpstr>Preparando el entorno</vt:lpstr>
      <vt:lpstr>Librerias</vt:lpstr>
      <vt:lpstr>Como representamos datos: Matrices</vt:lpstr>
      <vt:lpstr>PowerPoint Presentation</vt:lpstr>
      <vt:lpstr>PowerPoint Presentation</vt:lpstr>
      <vt:lpstr>PowerPoint Presentation</vt:lpstr>
      <vt:lpstr>Anatomía de un dato</vt:lpstr>
      <vt:lpstr>PowerPoint Presentation</vt:lpstr>
      <vt:lpstr>Entrenamiento</vt:lpstr>
      <vt:lpstr>PowerPoint Presentation</vt:lpstr>
      <vt:lpstr>Entregarle datos a un Modelo</vt:lpstr>
      <vt:lpstr>PowerPoint Presentation</vt:lpstr>
      <vt:lpstr>Es importante que se distribuyan uniformemente</vt:lpstr>
      <vt:lpstr>Tipos de Aprendizaje</vt:lpstr>
      <vt:lpstr>PowerPoint Presentation</vt:lpstr>
      <vt:lpstr>Algoritmos populares</vt:lpstr>
      <vt:lpstr>Supervisados</vt:lpstr>
      <vt:lpstr>PowerPoint Presentation</vt:lpstr>
      <vt:lpstr>PowerPoint Presentation</vt:lpstr>
      <vt:lpstr>PowerPoint Presentation</vt:lpstr>
      <vt:lpstr>Regresión</vt:lpstr>
      <vt:lpstr>Metricas Regresión</vt:lpstr>
      <vt:lpstr>Algoritmos Regresión</vt:lpstr>
      <vt:lpstr>Primer ejemplo aplicado</vt:lpstr>
      <vt:lpstr>Redshift</vt:lpstr>
      <vt:lpstr>PowerPoint Presentation</vt:lpstr>
      <vt:lpstr>Ley de Hubble</vt:lpstr>
      <vt:lpstr>A programar</vt:lpstr>
      <vt:lpstr>Clasificación</vt:lpstr>
      <vt:lpstr>Metricas Clasificación</vt:lpstr>
      <vt:lpstr>Matriz de Confusión</vt:lpstr>
      <vt:lpstr>PowerPoint Presentation</vt:lpstr>
      <vt:lpstr>ROC Curve</vt:lpstr>
      <vt:lpstr>PowerPoint Presentation</vt:lpstr>
      <vt:lpstr>Threshold – Valor de corte</vt:lpstr>
      <vt:lpstr>PowerPoint Presentation</vt:lpstr>
      <vt:lpstr>PowerPoint Presentation</vt:lpstr>
      <vt:lpstr>Algoritmos Clasficiación</vt:lpstr>
      <vt:lpstr>PowerPoint Presentation</vt:lpstr>
      <vt:lpstr>PowerPoint Presentation</vt:lpstr>
      <vt:lpstr>PowerPoint Presentation</vt:lpstr>
      <vt:lpstr>SVM: Que pasa si no es posible separar los datos?</vt:lpstr>
      <vt:lpstr>Problemas equivalentes</vt:lpstr>
      <vt:lpstr>SVM – Kernel no lineal</vt:lpstr>
      <vt:lpstr>PowerPoint Presentation</vt:lpstr>
      <vt:lpstr>Segundo Ejemplo Aplicado (Supervisado, Clasificación)</vt:lpstr>
      <vt:lpstr>Clases</vt:lpstr>
      <vt:lpstr>QSO - Quasar</vt:lpstr>
      <vt:lpstr>SDSS DR17</vt:lpstr>
      <vt:lpstr>Columnas de datos pt1 - identificadores</vt:lpstr>
      <vt:lpstr>Columnas de datos pt2 - variables</vt:lpstr>
      <vt:lpstr>Qué variables son útiles?</vt:lpstr>
      <vt:lpstr>A programar</vt:lpstr>
      <vt:lpstr>No supervisados</vt:lpstr>
      <vt:lpstr>Extraer información de alta dimensionalidad</vt:lpstr>
      <vt:lpstr>PowerPoint Presentation</vt:lpstr>
      <vt:lpstr>PowerPoint Presentation</vt:lpstr>
      <vt:lpstr>Ejemplo: Swiss Roll</vt:lpstr>
      <vt:lpstr>PCA</vt:lpstr>
      <vt:lpstr>PowerPoint Presentation</vt:lpstr>
      <vt:lpstr>T-SNE</vt:lpstr>
      <vt:lpstr>PowerPoint Presentation</vt:lpstr>
      <vt:lpstr>Conceptos de Entrenamiento</vt:lpstr>
      <vt:lpstr>Hiperparametros</vt:lpstr>
      <vt:lpstr>Equilibrio de Varianza Sesgo</vt:lpstr>
      <vt:lpstr>Ejercicios propuestos</vt:lpstr>
      <vt:lpstr>Hipparcos</vt:lpstr>
      <vt:lpstr>Satelite Hipparcos</vt:lpstr>
      <vt:lpstr>PowerPoint Presentation</vt:lpstr>
      <vt:lpstr>Datos Astronómicos</vt:lpstr>
      <vt:lpstr>Magnitud</vt:lpstr>
      <vt:lpstr>PowerPoint Presentation</vt:lpstr>
      <vt:lpstr>PowerPoint Presentation</vt:lpstr>
      <vt:lpstr>PowerPoint Presentation</vt:lpstr>
      <vt:lpstr>Otros Datasets para partir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14</cp:revision>
  <dcterms:created xsi:type="dcterms:W3CDTF">2024-09-02T19:47:34Z</dcterms:created>
  <dcterms:modified xsi:type="dcterms:W3CDTF">2024-09-06T01:32:18Z</dcterms:modified>
</cp:coreProperties>
</file>